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09.jpg" ContentType="image/jpg"/>
  <Override PartName="/ppt/media/image113.jpg" ContentType="image/jpg"/>
  <Override PartName="/ppt/media/image125.jpg" ContentType="image/jpg"/>
  <Override PartName="/ppt/media/image128.jpg" ContentType="image/jpg"/>
  <Override PartName="/ppt/media/image130.jpg" ContentType="image/jpg"/>
  <Override PartName="/ppt/media/image138.jpg" ContentType="image/jpg"/>
  <Override PartName="/ppt/media/image142.jpg" ContentType="image/jpg"/>
  <Override PartName="/ppt/media/image144.jpg" ContentType="image/jpg"/>
  <Override PartName="/ppt/media/image146.jpg" ContentType="image/jpg"/>
  <Override PartName="/ppt/media/image148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68" r:id="rId3"/>
  </p:sldMasterIdLst>
  <p:notesMasterIdLst>
    <p:notesMasterId r:id="rId65"/>
  </p:notesMasterIdLst>
  <p:sldIdLst>
    <p:sldId id="276" r:id="rId4"/>
    <p:sldId id="299" r:id="rId5"/>
    <p:sldId id="302" r:id="rId6"/>
    <p:sldId id="264" r:id="rId7"/>
    <p:sldId id="300" r:id="rId8"/>
    <p:sldId id="265" r:id="rId9"/>
    <p:sldId id="301" r:id="rId10"/>
    <p:sldId id="261" r:id="rId11"/>
    <p:sldId id="262" r:id="rId12"/>
    <p:sldId id="322" r:id="rId13"/>
    <p:sldId id="304" r:id="rId14"/>
    <p:sldId id="305" r:id="rId15"/>
    <p:sldId id="306" r:id="rId16"/>
    <p:sldId id="263" r:id="rId17"/>
    <p:sldId id="307" r:id="rId18"/>
    <p:sldId id="308" r:id="rId19"/>
    <p:sldId id="309" r:id="rId20"/>
    <p:sldId id="310" r:id="rId21"/>
    <p:sldId id="311" r:id="rId22"/>
    <p:sldId id="267" r:id="rId23"/>
    <p:sldId id="314" r:id="rId24"/>
    <p:sldId id="312" r:id="rId25"/>
    <p:sldId id="313" r:id="rId26"/>
    <p:sldId id="270" r:id="rId27"/>
    <p:sldId id="271" r:id="rId28"/>
    <p:sldId id="323" r:id="rId29"/>
    <p:sldId id="272" r:id="rId30"/>
    <p:sldId id="274" r:id="rId31"/>
    <p:sldId id="275" r:id="rId32"/>
    <p:sldId id="277" r:id="rId33"/>
    <p:sldId id="278" r:id="rId34"/>
    <p:sldId id="279" r:id="rId35"/>
    <p:sldId id="280" r:id="rId36"/>
    <p:sldId id="281" r:id="rId37"/>
    <p:sldId id="282" r:id="rId38"/>
    <p:sldId id="324" r:id="rId39"/>
    <p:sldId id="327" r:id="rId40"/>
    <p:sldId id="325" r:id="rId41"/>
    <p:sldId id="326" r:id="rId42"/>
    <p:sldId id="283" r:id="rId43"/>
    <p:sldId id="284" r:id="rId44"/>
    <p:sldId id="328" r:id="rId45"/>
    <p:sldId id="329" r:id="rId46"/>
    <p:sldId id="330" r:id="rId47"/>
    <p:sldId id="285" r:id="rId48"/>
    <p:sldId id="332" r:id="rId49"/>
    <p:sldId id="315" r:id="rId50"/>
    <p:sldId id="316" r:id="rId51"/>
    <p:sldId id="317" r:id="rId52"/>
    <p:sldId id="318" r:id="rId53"/>
    <p:sldId id="286" r:id="rId54"/>
    <p:sldId id="331" r:id="rId55"/>
    <p:sldId id="287" r:id="rId56"/>
    <p:sldId id="290" r:id="rId57"/>
    <p:sldId id="319" r:id="rId58"/>
    <p:sldId id="292" r:id="rId59"/>
    <p:sldId id="293" r:id="rId60"/>
    <p:sldId id="294" r:id="rId61"/>
    <p:sldId id="295" r:id="rId62"/>
    <p:sldId id="296" r:id="rId63"/>
    <p:sldId id="321" r:id="rId64"/>
  </p:sldIdLst>
  <p:sldSz cx="20104100" cy="11309350"/>
  <p:notesSz cx="20104100" cy="1130935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  <a:srgbClr val="F76CAE"/>
    <a:srgbClr val="D9DFE3"/>
    <a:srgbClr val="E3E7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60"/>
  </p:normalViewPr>
  <p:slideViewPr>
    <p:cSldViewPr>
      <p:cViewPr varScale="1">
        <p:scale>
          <a:sx n="50" d="100"/>
          <a:sy n="50" d="100"/>
        </p:scale>
        <p:origin x="638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DB649-4CEC-4B8D-BFB1-7D1BEF4E1965}" type="datetimeFigureOut">
              <a:rPr lang="it-IT" smtClean="0"/>
              <a:t>10/01/2024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7513C-9146-4052-B260-7A593F2E6D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853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64F50-9BFF-43DC-9360-A7AAF2BB2E9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6954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7513C-9146-4052-B260-7A593F2E6DC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68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7513C-9146-4052-B260-7A593F2E6DC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5646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7513C-9146-4052-B260-7A593F2E6DC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8451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7513C-9146-4052-B260-7A593F2E6DC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7557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095" y="10421202"/>
            <a:ext cx="2882548" cy="75755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695860" y="10421202"/>
            <a:ext cx="1236818" cy="757551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390372" y="1931853"/>
            <a:ext cx="8083550" cy="8266430"/>
          </a:xfrm>
          <a:custGeom>
            <a:avLst/>
            <a:gdLst/>
            <a:ahLst/>
            <a:cxnLst/>
            <a:rect l="l" t="t" r="r" b="b"/>
            <a:pathLst>
              <a:path w="8083550" h="8266430">
                <a:moveTo>
                  <a:pt x="8083321" y="7314920"/>
                </a:moveTo>
                <a:lnTo>
                  <a:pt x="1234427" y="7314920"/>
                </a:lnTo>
                <a:lnTo>
                  <a:pt x="1234427" y="0"/>
                </a:lnTo>
                <a:lnTo>
                  <a:pt x="972413" y="0"/>
                </a:lnTo>
                <a:lnTo>
                  <a:pt x="972413" y="7314920"/>
                </a:lnTo>
                <a:lnTo>
                  <a:pt x="0" y="7314920"/>
                </a:lnTo>
                <a:lnTo>
                  <a:pt x="0" y="7655433"/>
                </a:lnTo>
                <a:lnTo>
                  <a:pt x="972413" y="7655433"/>
                </a:lnTo>
                <a:lnTo>
                  <a:pt x="972413" y="8266290"/>
                </a:lnTo>
                <a:lnTo>
                  <a:pt x="1234427" y="8266290"/>
                </a:lnTo>
                <a:lnTo>
                  <a:pt x="1234427" y="7655433"/>
                </a:lnTo>
                <a:lnTo>
                  <a:pt x="8083321" y="7655433"/>
                </a:lnTo>
                <a:lnTo>
                  <a:pt x="8083321" y="731492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18156" y="471189"/>
            <a:ext cx="9099199" cy="10680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73860" y="1910645"/>
            <a:ext cx="7947659" cy="7322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rgbClr val="53535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095" y="10421202"/>
            <a:ext cx="2882548" cy="75755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695860" y="10421202"/>
            <a:ext cx="1236818" cy="75755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46470" y="502602"/>
            <a:ext cx="11832100" cy="83767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0784" y="3293387"/>
            <a:ext cx="890025" cy="890025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8409" y="3291881"/>
            <a:ext cx="890025" cy="893036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06035" y="3291881"/>
            <a:ext cx="890025" cy="893036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43660" y="3291881"/>
            <a:ext cx="890025" cy="893036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81285" y="3291881"/>
            <a:ext cx="890025" cy="893036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18910" y="3291881"/>
            <a:ext cx="890025" cy="893036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56535" y="3291881"/>
            <a:ext cx="890025" cy="893036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94160" y="3291881"/>
            <a:ext cx="890025" cy="893036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31786" y="3291881"/>
            <a:ext cx="890025" cy="893036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69411" y="3291881"/>
            <a:ext cx="890025" cy="893036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607038" y="3291881"/>
            <a:ext cx="890025" cy="893036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544663" y="3291880"/>
            <a:ext cx="890025" cy="893036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482289" y="3291881"/>
            <a:ext cx="890025" cy="893036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419915" y="3291880"/>
            <a:ext cx="890025" cy="893036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357539" y="3291881"/>
            <a:ext cx="890025" cy="893036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295167" y="3291881"/>
            <a:ext cx="890025" cy="893036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170417" y="3291880"/>
            <a:ext cx="890025" cy="893036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045659" y="3291880"/>
            <a:ext cx="890025" cy="893036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232792" y="3291881"/>
            <a:ext cx="890025" cy="893036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108045" y="3291880"/>
            <a:ext cx="890025" cy="893036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983287" y="3291880"/>
            <a:ext cx="890025" cy="893036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23256" y="1993781"/>
            <a:ext cx="890024" cy="890025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60882" y="1992275"/>
            <a:ext cx="890025" cy="893036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098507" y="1992275"/>
            <a:ext cx="890025" cy="893036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036132" y="1992275"/>
            <a:ext cx="890025" cy="893036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973757" y="1992275"/>
            <a:ext cx="890025" cy="893036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911382" y="1992275"/>
            <a:ext cx="890025" cy="893036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849008" y="1992275"/>
            <a:ext cx="890025" cy="893036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786633" y="1992275"/>
            <a:ext cx="890025" cy="893036"/>
          </a:xfrm>
          <a:prstGeom prst="rect">
            <a:avLst/>
          </a:prstGeom>
        </p:spPr>
      </p:pic>
      <p:pic>
        <p:nvPicPr>
          <p:cNvPr id="49" name="bg object 4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724257" y="1992275"/>
            <a:ext cx="890025" cy="893036"/>
          </a:xfrm>
          <a:prstGeom prst="rect">
            <a:avLst/>
          </a:prstGeom>
        </p:spPr>
      </p:pic>
      <p:pic>
        <p:nvPicPr>
          <p:cNvPr id="50" name="bg object 5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661883" y="1992275"/>
            <a:ext cx="890025" cy="893036"/>
          </a:xfrm>
          <a:prstGeom prst="rect">
            <a:avLst/>
          </a:prstGeom>
        </p:spPr>
      </p:pic>
      <p:pic>
        <p:nvPicPr>
          <p:cNvPr id="51" name="bg object 5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599510" y="1992274"/>
            <a:ext cx="890024" cy="893036"/>
          </a:xfrm>
          <a:prstGeom prst="rect">
            <a:avLst/>
          </a:prstGeom>
        </p:spPr>
      </p:pic>
      <p:pic>
        <p:nvPicPr>
          <p:cNvPr id="52" name="bg object 5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537134" y="1992275"/>
            <a:ext cx="890025" cy="893036"/>
          </a:xfrm>
          <a:prstGeom prst="rect">
            <a:avLst/>
          </a:prstGeom>
        </p:spPr>
      </p:pic>
      <p:pic>
        <p:nvPicPr>
          <p:cNvPr id="53" name="bg object 5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1474761" y="1992275"/>
            <a:ext cx="890025" cy="893036"/>
          </a:xfrm>
          <a:prstGeom prst="rect">
            <a:avLst/>
          </a:prstGeom>
        </p:spPr>
      </p:pic>
      <p:pic>
        <p:nvPicPr>
          <p:cNvPr id="54" name="bg object 5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2412386" y="1992274"/>
            <a:ext cx="890025" cy="893036"/>
          </a:xfrm>
          <a:prstGeom prst="rect">
            <a:avLst/>
          </a:prstGeom>
        </p:spPr>
      </p:pic>
      <p:pic>
        <p:nvPicPr>
          <p:cNvPr id="55" name="bg object 5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3350013" y="1992274"/>
            <a:ext cx="890025" cy="893036"/>
          </a:xfrm>
          <a:prstGeom prst="rect">
            <a:avLst/>
          </a:prstGeom>
        </p:spPr>
      </p:pic>
      <p:pic>
        <p:nvPicPr>
          <p:cNvPr id="56" name="bg object 5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4287637" y="1992275"/>
            <a:ext cx="890025" cy="893036"/>
          </a:xfrm>
          <a:prstGeom prst="rect">
            <a:avLst/>
          </a:prstGeom>
        </p:spPr>
      </p:pic>
      <p:pic>
        <p:nvPicPr>
          <p:cNvPr id="57" name="bg object 5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6162890" y="1992275"/>
            <a:ext cx="890025" cy="893036"/>
          </a:xfrm>
          <a:prstGeom prst="rect">
            <a:avLst/>
          </a:prstGeom>
        </p:spPr>
      </p:pic>
      <p:pic>
        <p:nvPicPr>
          <p:cNvPr id="58" name="bg object 5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8038131" y="1992274"/>
            <a:ext cx="890025" cy="893036"/>
          </a:xfrm>
          <a:prstGeom prst="rect">
            <a:avLst/>
          </a:prstGeom>
        </p:spPr>
      </p:pic>
      <p:pic>
        <p:nvPicPr>
          <p:cNvPr id="59" name="bg object 5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5225262" y="1992275"/>
            <a:ext cx="890025" cy="893036"/>
          </a:xfrm>
          <a:prstGeom prst="rect">
            <a:avLst/>
          </a:prstGeom>
        </p:spPr>
      </p:pic>
      <p:pic>
        <p:nvPicPr>
          <p:cNvPr id="60" name="bg object 6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7100515" y="1992275"/>
            <a:ext cx="890025" cy="893036"/>
          </a:xfrm>
          <a:prstGeom prst="rect">
            <a:avLst/>
          </a:prstGeom>
        </p:spPr>
      </p:pic>
      <p:pic>
        <p:nvPicPr>
          <p:cNvPr id="61" name="bg object 6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8975759" y="1992274"/>
            <a:ext cx="890025" cy="89303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5E5E5E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3095" y="10421202"/>
            <a:ext cx="2882548" cy="75755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695860" y="10421202"/>
            <a:ext cx="1236818" cy="7575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80915" y="236202"/>
            <a:ext cx="9142269" cy="1282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1933" y="3795597"/>
            <a:ext cx="18460232" cy="6720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095" y="10421202"/>
            <a:ext cx="2882548" cy="75755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695860" y="10421202"/>
            <a:ext cx="1236818" cy="7575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32512" y="236202"/>
            <a:ext cx="7639075" cy="1282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72401" y="3401161"/>
            <a:ext cx="14273530" cy="7018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rgbClr val="5E5E5E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3095" y="10421202"/>
            <a:ext cx="2882548" cy="75755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695860" y="10421202"/>
            <a:ext cx="1236818" cy="7575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80915" y="236202"/>
            <a:ext cx="9142269" cy="1282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2924" y="1856112"/>
            <a:ext cx="19118251" cy="7766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hyperlink" Target="mailto:elenamaria.dalsanto@its-ictpiemonte.it" TargetMode="Externa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87.png"/><Relationship Id="rId26" Type="http://schemas.openxmlformats.org/officeDocument/2006/relationships/image" Target="../media/image95.png"/><Relationship Id="rId3" Type="http://schemas.openxmlformats.org/officeDocument/2006/relationships/image" Target="../media/image19.png"/><Relationship Id="rId21" Type="http://schemas.openxmlformats.org/officeDocument/2006/relationships/image" Target="../media/image9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2" Type="http://schemas.openxmlformats.org/officeDocument/2006/relationships/image" Target="../media/image18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93.png"/><Relationship Id="rId5" Type="http://schemas.openxmlformats.org/officeDocument/2006/relationships/image" Target="../media/image21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10" Type="http://schemas.openxmlformats.org/officeDocument/2006/relationships/image" Target="../media/image26.png"/><Relationship Id="rId19" Type="http://schemas.openxmlformats.org/officeDocument/2006/relationships/image" Target="../media/image88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gif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ZRUhS4JHp4" TargetMode="Externa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hyperlink" Target="http://www.cryptomuseum.com/" TargetMode="External"/><Relationship Id="rId10" Type="http://schemas.openxmlformats.org/officeDocument/2006/relationships/image" Target="../media/image136.png"/><Relationship Id="rId4" Type="http://schemas.openxmlformats.org/officeDocument/2006/relationships/image" Target="../media/image130.jp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3.png"/><Relationship Id="rId4" Type="http://schemas.openxmlformats.org/officeDocument/2006/relationships/image" Target="../media/image128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18" Type="http://schemas.openxmlformats.org/officeDocument/2006/relationships/image" Target="../media/image50.png"/><Relationship Id="rId3" Type="http://schemas.openxmlformats.org/officeDocument/2006/relationships/image" Target="../media/image38.png"/><Relationship Id="rId21" Type="http://schemas.openxmlformats.org/officeDocument/2006/relationships/image" Target="../media/image68.png"/><Relationship Id="rId7" Type="http://schemas.openxmlformats.org/officeDocument/2006/relationships/image" Target="../media/image60.png"/><Relationship Id="rId12" Type="http://schemas.openxmlformats.org/officeDocument/2006/relationships/image" Target="../media/image48.png"/><Relationship Id="rId17" Type="http://schemas.openxmlformats.org/officeDocument/2006/relationships/image" Target="../media/image66.png"/><Relationship Id="rId2" Type="http://schemas.openxmlformats.org/officeDocument/2006/relationships/image" Target="../media/image37.png"/><Relationship Id="rId16" Type="http://schemas.openxmlformats.org/officeDocument/2006/relationships/image" Target="../media/image56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5" Type="http://schemas.openxmlformats.org/officeDocument/2006/relationships/image" Target="../media/image65.png"/><Relationship Id="rId10" Type="http://schemas.openxmlformats.org/officeDocument/2006/relationships/image" Target="../media/image46.png"/><Relationship Id="rId19" Type="http://schemas.openxmlformats.org/officeDocument/2006/relationships/image" Target="../media/image67.png"/><Relationship Id="rId4" Type="http://schemas.openxmlformats.org/officeDocument/2006/relationships/image" Target="../media/image39.png"/><Relationship Id="rId9" Type="http://schemas.openxmlformats.org/officeDocument/2006/relationships/image" Target="../media/image62.png"/><Relationship Id="rId14" Type="http://schemas.openxmlformats.org/officeDocument/2006/relationships/image" Target="../media/image5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9.png"/><Relationship Id="rId4" Type="http://schemas.openxmlformats.org/officeDocument/2006/relationships/image" Target="../media/image148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kryptos.altervista.org/" TargetMode="External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youtu.be/mwFWMM9APLs" TargetMode="External"/><Relationship Id="rId4" Type="http://schemas.openxmlformats.org/officeDocument/2006/relationships/hyperlink" Target="https://www.youtube.com/watch?v=aZRUhS4JHp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67847" y="4868961"/>
            <a:ext cx="5978875" cy="54448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048276" y="4680072"/>
            <a:ext cx="60083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0" spc="-375" dirty="0">
                <a:latin typeface="Microsoft Sans Serif"/>
                <a:cs typeface="Microsoft Sans Serif"/>
              </a:rPr>
              <a:t>S</a:t>
            </a:r>
            <a:r>
              <a:rPr sz="5250" b="0" spc="-125" dirty="0">
                <a:latin typeface="Microsoft Sans Serif"/>
                <a:cs typeface="Microsoft Sans Serif"/>
              </a:rPr>
              <a:t>i</a:t>
            </a:r>
            <a:r>
              <a:rPr sz="5250" b="0" spc="-60" dirty="0">
                <a:latin typeface="Microsoft Sans Serif"/>
                <a:cs typeface="Microsoft Sans Serif"/>
              </a:rPr>
              <a:t>c</a:t>
            </a:r>
            <a:r>
              <a:rPr sz="5250" b="0" spc="-70" dirty="0">
                <a:latin typeface="Microsoft Sans Serif"/>
                <a:cs typeface="Microsoft Sans Serif"/>
              </a:rPr>
              <a:t>u</a:t>
            </a:r>
            <a:r>
              <a:rPr sz="5250" b="0" spc="-254" dirty="0">
                <a:latin typeface="Microsoft Sans Serif"/>
                <a:cs typeface="Microsoft Sans Serif"/>
              </a:rPr>
              <a:t>r</a:t>
            </a:r>
            <a:r>
              <a:rPr sz="5250" b="0" spc="-220" dirty="0">
                <a:latin typeface="Microsoft Sans Serif"/>
                <a:cs typeface="Microsoft Sans Serif"/>
              </a:rPr>
              <a:t>e</a:t>
            </a:r>
            <a:r>
              <a:rPr sz="5250" b="0" spc="-160" dirty="0">
                <a:latin typeface="Microsoft Sans Serif"/>
                <a:cs typeface="Microsoft Sans Serif"/>
              </a:rPr>
              <a:t>zz</a:t>
            </a:r>
            <a:r>
              <a:rPr sz="5250" b="0" spc="-275" dirty="0">
                <a:latin typeface="Microsoft Sans Serif"/>
                <a:cs typeface="Microsoft Sans Serif"/>
              </a:rPr>
              <a:t>a</a:t>
            </a:r>
            <a:r>
              <a:rPr sz="5250" b="0" spc="-315" dirty="0">
                <a:latin typeface="Microsoft Sans Serif"/>
                <a:cs typeface="Microsoft Sans Serif"/>
              </a:rPr>
              <a:t> </a:t>
            </a:r>
            <a:r>
              <a:rPr sz="5250" b="0" spc="-125" dirty="0">
                <a:latin typeface="Microsoft Sans Serif"/>
                <a:cs typeface="Microsoft Sans Serif"/>
              </a:rPr>
              <a:t>i</a:t>
            </a:r>
            <a:r>
              <a:rPr sz="5250" b="0" spc="-140" dirty="0">
                <a:latin typeface="Microsoft Sans Serif"/>
                <a:cs typeface="Microsoft Sans Serif"/>
              </a:rPr>
              <a:t>n</a:t>
            </a:r>
            <a:r>
              <a:rPr sz="5250" b="0" spc="10" dirty="0">
                <a:latin typeface="Microsoft Sans Serif"/>
                <a:cs typeface="Microsoft Sans Serif"/>
              </a:rPr>
              <a:t>f</a:t>
            </a:r>
            <a:r>
              <a:rPr sz="5250" b="0" spc="-120" dirty="0">
                <a:latin typeface="Microsoft Sans Serif"/>
                <a:cs typeface="Microsoft Sans Serif"/>
              </a:rPr>
              <a:t>o</a:t>
            </a:r>
            <a:r>
              <a:rPr sz="5250" b="0" spc="-125" dirty="0">
                <a:latin typeface="Microsoft Sans Serif"/>
                <a:cs typeface="Microsoft Sans Serif"/>
              </a:rPr>
              <a:t>r</a:t>
            </a:r>
            <a:r>
              <a:rPr sz="5250" b="0" spc="-140" dirty="0">
                <a:latin typeface="Microsoft Sans Serif"/>
                <a:cs typeface="Microsoft Sans Serif"/>
              </a:rPr>
              <a:t>m</a:t>
            </a:r>
            <a:r>
              <a:rPr sz="5250" b="0" spc="-70" dirty="0">
                <a:latin typeface="Microsoft Sans Serif"/>
                <a:cs typeface="Microsoft Sans Serif"/>
              </a:rPr>
              <a:t>at</a:t>
            </a:r>
            <a:r>
              <a:rPr sz="5250" b="0" spc="-125" dirty="0">
                <a:latin typeface="Microsoft Sans Serif"/>
                <a:cs typeface="Microsoft Sans Serif"/>
              </a:rPr>
              <a:t>i</a:t>
            </a:r>
            <a:r>
              <a:rPr sz="5250" b="0" spc="-130" dirty="0">
                <a:latin typeface="Microsoft Sans Serif"/>
                <a:cs typeface="Microsoft Sans Serif"/>
              </a:rPr>
              <a:t>ca</a:t>
            </a:r>
            <a:endParaRPr sz="5250">
              <a:latin typeface="Microsoft Sans Serif"/>
              <a:cs typeface="Microsoft Sans Serif"/>
            </a:endParaRPr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D7C182F7-92FF-0828-F00D-553DE2EDBC76}"/>
              </a:ext>
            </a:extLst>
          </p:cNvPr>
          <p:cNvSpPr txBox="1"/>
          <p:nvPr/>
        </p:nvSpPr>
        <p:spPr>
          <a:xfrm>
            <a:off x="6984334" y="6362562"/>
            <a:ext cx="6135425" cy="13311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tabLst>
                <a:tab pos="4845685" algn="l"/>
              </a:tabLst>
            </a:pPr>
            <a:r>
              <a:rPr lang="it-IT" sz="4250" u="heavy" spc="-45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Microsoft Sans Serif"/>
                <a:cs typeface="Microsoft Sans Serif"/>
              </a:rPr>
              <a:t>Elena Maria Dal Santo</a:t>
            </a:r>
          </a:p>
          <a:p>
            <a:pPr marL="35560" algn="ctr">
              <a:lnSpc>
                <a:spcPct val="100000"/>
              </a:lnSpc>
              <a:spcBef>
                <a:spcPts val="1764"/>
              </a:spcBef>
            </a:pPr>
            <a:r>
              <a:rPr lang="it-IT" sz="2800" spc="-55" dirty="0">
                <a:solidFill>
                  <a:srgbClr val="5E5E5E"/>
                </a:solidFill>
                <a:latin typeface="Microsoft Sans Serif"/>
                <a:cs typeface="Microsoft Sans Serif"/>
                <a:hlinkClick r:id="rId5"/>
              </a:rPr>
              <a:t>elenamaria.dalsanto@its-ictpiemonte.it</a:t>
            </a:r>
            <a:r>
              <a:rPr lang="it-IT" sz="280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endParaRPr lang="it-IT" sz="2800" dirty="0">
              <a:latin typeface="Microsoft Sans Serif"/>
              <a:cs typeface="Microsoft Sans Serif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2759096-91E8-12AB-B9C4-4C12F1B0BC0B}"/>
              </a:ext>
            </a:extLst>
          </p:cNvPr>
          <p:cNvSpPr txBox="1"/>
          <p:nvPr/>
        </p:nvSpPr>
        <p:spPr>
          <a:xfrm>
            <a:off x="507994" y="2981756"/>
            <a:ext cx="19088104" cy="1631216"/>
          </a:xfrm>
          <a:prstGeom prst="rect">
            <a:avLst/>
          </a:prstGeom>
          <a:noFill/>
          <a:scene3d>
            <a:camera prst="orthographicFront"/>
            <a:lightRig rig="sunset" dir="t">
              <a:rot lat="0" lon="0" rev="0"/>
            </a:lightRig>
          </a:scene3d>
          <a:sp3d extrusionH="304800" prstMaterial="matte">
            <a:bevelB w="317500"/>
            <a:extrusionClr>
              <a:schemeClr val="accent2">
                <a:lumMod val="60000"/>
                <a:lumOff val="40000"/>
              </a:schemeClr>
            </a:extrusionClr>
            <a:contourClr>
              <a:srgbClr val="00B050"/>
            </a:contourClr>
          </a:sp3d>
        </p:spPr>
        <p:txBody>
          <a:bodyPr wrap="square" rtlCol="0">
            <a:spAutoFit/>
            <a:sp3d extrusionH="50800" contourW="50800" prstMaterial="plastic">
              <a:bevelT w="50800"/>
              <a:bevelB w="50800"/>
            </a:sp3d>
          </a:bodyPr>
          <a:lstStyle/>
          <a:p>
            <a:r>
              <a:rPr lang="it-IT" sz="10000" dirty="0">
                <a:solidFill>
                  <a:schemeClr val="accent5"/>
                </a:solidFill>
              </a:rPr>
              <a:t>INTRODUZIONE ALLA CRITTOGRAFIA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A249506-6670-0558-0E65-993A40736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797" y="9028404"/>
            <a:ext cx="3264506" cy="179021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744A4E3-020E-BA13-8C0C-139BB1D24F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02" y="1065212"/>
            <a:ext cx="13963096" cy="122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48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0705170-9426-B1B5-5397-9BF2CAEB778B}"/>
              </a:ext>
            </a:extLst>
          </p:cNvPr>
          <p:cNvSpPr txBox="1"/>
          <p:nvPr/>
        </p:nvSpPr>
        <p:spPr>
          <a:xfrm>
            <a:off x="5041900" y="1494155"/>
            <a:ext cx="100203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Cosa cambia tra ‘’cifrario’’ e ‘’codice’’?</a:t>
            </a:r>
          </a:p>
          <a:p>
            <a:pPr algn="ctr"/>
            <a:endParaRPr lang="it-IT" sz="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Convenzionalmente niente, però, volendo essere precisi…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537709-0793-F253-36D8-8039D6B1DE74}"/>
              </a:ext>
            </a:extLst>
          </p:cNvPr>
          <p:cNvSpPr txBox="1"/>
          <p:nvPr/>
        </p:nvSpPr>
        <p:spPr>
          <a:xfrm>
            <a:off x="1822450" y="4951373"/>
            <a:ext cx="16383000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dirty="0">
                <a:solidFill>
                  <a:srgbClr val="FF2F92"/>
                </a:solidFill>
                <a:sym typeface="Wingdings" panose="05000000000000000000" pitchFamily="2" charset="2"/>
              </a:rPr>
              <a:t>Codice </a:t>
            </a:r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lavora a livello di </a:t>
            </a:r>
            <a:r>
              <a:rPr lang="it-IT" sz="4100" u="sng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significato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. C’è una convenzione sotto (es A=1000, B=1001, C=1002, …)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sz="5000" dirty="0">
                <a:solidFill>
                  <a:srgbClr val="FF2F92"/>
                </a:solidFill>
                <a:sym typeface="Wingdings" panose="05000000000000000000" pitchFamily="2" charset="2"/>
              </a:rPr>
              <a:t>Cifrario </a:t>
            </a:r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lavora a livello più basso, di </a:t>
            </a:r>
            <a:r>
              <a:rPr lang="it-IT" sz="4100" u="sng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singole lettere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. C’è una formula sotto (es. trasposizione delle lettere di 3 step a destra)</a:t>
            </a:r>
            <a:endParaRPr lang="it-IT" sz="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74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16813" y="708852"/>
            <a:ext cx="12291414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dirty="0"/>
              <a:t>La crittografia ’’classica’’</a:t>
            </a:r>
            <a:endParaRPr spc="-14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744992C-6EC6-D536-F291-9D3C1D219BF6}"/>
              </a:ext>
            </a:extLst>
          </p:cNvPr>
          <p:cNvSpPr txBox="1"/>
          <p:nvPr/>
        </p:nvSpPr>
        <p:spPr>
          <a:xfrm>
            <a:off x="6023920" y="3444875"/>
            <a:ext cx="80772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 esempio è il </a:t>
            </a:r>
            <a:r>
              <a:rPr lang="it-IT" sz="4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CIFRARIO DI ATBASH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A02CDF-8039-C5DA-422A-67074E42B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290" y="5121275"/>
            <a:ext cx="15519520" cy="176468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980830-3C38-F353-6E66-A0BD55C5ABAF}"/>
              </a:ext>
            </a:extLst>
          </p:cNvPr>
          <p:cNvSpPr txBox="1"/>
          <p:nvPr/>
        </p:nvSpPr>
        <p:spPr>
          <a:xfrm>
            <a:off x="2602931" y="8321675"/>
            <a:ext cx="14898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Usato anche nella Bibbia, per nascondere il vero significato della parola ‘’</a:t>
            </a:r>
            <a:r>
              <a:rPr lang="it-IT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Sheshach</a:t>
            </a:r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’’ (</a:t>
            </a:r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Babel)</a:t>
            </a:r>
            <a:endParaRPr lang="it-IT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074" name="Picture 2" descr="Curved-arrow Icons - Free SVG &amp; PNG Curved-arrow Images ...">
            <a:extLst>
              <a:ext uri="{FF2B5EF4-FFF2-40B4-BE49-F238E27FC236}">
                <a16:creationId xmlns:a16="http://schemas.microsoft.com/office/drawing/2014/main" id="{2174B87A-2026-241C-51B6-C3237CABA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811810" y="550227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150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16813" y="708852"/>
            <a:ext cx="12291414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dirty="0"/>
              <a:t>La crittografia ’’classica’’</a:t>
            </a:r>
            <a:endParaRPr spc="-14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744992C-6EC6-D536-F291-9D3C1D219BF6}"/>
              </a:ext>
            </a:extLst>
          </p:cNvPr>
          <p:cNvSpPr txBox="1"/>
          <p:nvPr/>
        </p:nvSpPr>
        <p:spPr>
          <a:xfrm>
            <a:off x="2241550" y="3521075"/>
            <a:ext cx="156210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crittografia era molto utilizzata nelle scritture o nei contesti religiosi</a:t>
            </a:r>
          </a:p>
          <a:p>
            <a:pPr algn="ctr"/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 esempio?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CF0947-DE27-A13B-CB7E-C98A2B714EF5}"/>
              </a:ext>
            </a:extLst>
          </p:cNvPr>
          <p:cNvSpPr txBox="1"/>
          <p:nvPr/>
        </p:nvSpPr>
        <p:spPr>
          <a:xfrm>
            <a:off x="2813050" y="7036696"/>
            <a:ext cx="541020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666</a:t>
            </a:r>
          </a:p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(Numero della Bestia)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1E3979E-BBB9-66AF-FEA9-3C7A5AC1BFD7}"/>
              </a:ext>
            </a:extLst>
          </p:cNvPr>
          <p:cNvCxnSpPr>
            <a:cxnSpLocks/>
          </p:cNvCxnSpPr>
          <p:nvPr/>
        </p:nvCxnSpPr>
        <p:spPr>
          <a:xfrm>
            <a:off x="9290050" y="7712075"/>
            <a:ext cx="1447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5CBC549-C0D8-F482-1DC2-0B361C2558EE}"/>
              </a:ext>
            </a:extLst>
          </p:cNvPr>
          <p:cNvSpPr txBox="1"/>
          <p:nvPr/>
        </p:nvSpPr>
        <p:spPr>
          <a:xfrm>
            <a:off x="11900826" y="6551947"/>
            <a:ext cx="5410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Era probabilmente un modo per indicare l’Imperatore Nerone ai tempi delle persecuzioni</a:t>
            </a:r>
          </a:p>
        </p:txBody>
      </p:sp>
    </p:spTree>
    <p:extLst>
      <p:ext uri="{BB962C8B-B14F-4D97-AF65-F5344CB8AC3E}">
        <p14:creationId xmlns:p14="http://schemas.microsoft.com/office/powerpoint/2010/main" val="3603340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90895" y="1020910"/>
            <a:ext cx="67894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Steganografia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F837881-E3B0-65A5-51A2-D0894ED1F401}"/>
              </a:ext>
            </a:extLst>
          </p:cNvPr>
          <p:cNvSpPr txBox="1"/>
          <p:nvPr/>
        </p:nvSpPr>
        <p:spPr>
          <a:xfrm>
            <a:off x="1932205" y="3063875"/>
            <a:ext cx="8153400" cy="7032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Istieo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di Mileto (VI secolo a.C.)</a:t>
            </a:r>
            <a:r>
              <a:rPr lang="it-IT" sz="4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Arial" panose="020B0604020202020204" pitchFamily="34" charset="0"/>
              </a:rPr>
              <a:t> mandò un messaggio al suo vassallo, 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Aristagora</a:t>
            </a:r>
            <a:r>
              <a:rPr lang="it-IT" sz="4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Arial" panose="020B0604020202020204" pitchFamily="34" charset="0"/>
              </a:rPr>
              <a:t>, rasando la testa del suo servo più affidato, "scrivendo" il messaggio sul suo cuoio capelluto, poi mandandolo in viaggio una volta che i suoi capelli erano ricresciuti, con l'istruzione "quando arriverai a Mileto, di' ad </a:t>
            </a:r>
            <a:r>
              <a:rPr lang="it-IT" sz="41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Arial" panose="020B0604020202020204" pitchFamily="34" charset="0"/>
              </a:rPr>
              <a:t>Aristagora</a:t>
            </a:r>
            <a:r>
              <a:rPr lang="it-IT" sz="4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Arial" panose="020B0604020202020204" pitchFamily="34" charset="0"/>
              </a:rPr>
              <a:t> di rasarti i capelli e di guardarti la testa."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B2F5414F-91D0-6EA7-6182-AE923E1C9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850" y="3455453"/>
            <a:ext cx="5334000" cy="624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48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47282" y="869844"/>
            <a:ext cx="700953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Steganografia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ADB72EE-80C0-FC52-6467-88F495DFC483}"/>
              </a:ext>
            </a:extLst>
          </p:cNvPr>
          <p:cNvSpPr txBox="1"/>
          <p:nvPr/>
        </p:nvSpPr>
        <p:spPr>
          <a:xfrm>
            <a:off x="3041650" y="2682875"/>
            <a:ext cx="14020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 le differenze con la crittografia?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65FAF6DE-8C78-9682-6E5D-7477C593E390}"/>
              </a:ext>
            </a:extLst>
          </p:cNvPr>
          <p:cNvSpPr txBox="1"/>
          <p:nvPr/>
        </p:nvSpPr>
        <p:spPr>
          <a:xfrm>
            <a:off x="3499715" y="4468081"/>
            <a:ext cx="39624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b="1">
                <a:solidFill>
                  <a:schemeClr val="tx1">
                    <a:lumMod val="65000"/>
                    <a:lumOff val="35000"/>
                  </a:schemeClr>
                </a:solidFill>
              </a:rPr>
              <a:t>STEGANOGRAFIA</a:t>
            </a:r>
            <a:endParaRPr lang="it-IT" sz="4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5C008DE-B178-E97F-18C5-087A25D5CBCC}"/>
              </a:ext>
            </a:extLst>
          </p:cNvPr>
          <p:cNvSpPr txBox="1"/>
          <p:nvPr/>
        </p:nvSpPr>
        <p:spPr>
          <a:xfrm>
            <a:off x="12921685" y="4468080"/>
            <a:ext cx="340299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CRITTOGRAFIA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C927BF80-F9E5-7692-50D2-74B295ACB20D}"/>
              </a:ext>
            </a:extLst>
          </p:cNvPr>
          <p:cNvSpPr/>
          <p:nvPr/>
        </p:nvSpPr>
        <p:spPr>
          <a:xfrm>
            <a:off x="1593850" y="6569075"/>
            <a:ext cx="7924800" cy="2971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6A8E5294-5DB2-2979-20C4-2F5D9720042F}"/>
              </a:ext>
            </a:extLst>
          </p:cNvPr>
          <p:cNvSpPr/>
          <p:nvPr/>
        </p:nvSpPr>
        <p:spPr>
          <a:xfrm>
            <a:off x="11042650" y="6569075"/>
            <a:ext cx="7924800" cy="2971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BDF2BE3-5C59-979F-4574-36768DA55B1E}"/>
              </a:ext>
            </a:extLst>
          </p:cNvPr>
          <p:cNvSpPr txBox="1"/>
          <p:nvPr/>
        </p:nvSpPr>
        <p:spPr>
          <a:xfrm>
            <a:off x="1898650" y="6873875"/>
            <a:ext cx="7315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Vuole mantenere nascosta </a:t>
            </a:r>
            <a:r>
              <a:rPr lang="it-IT" sz="3500" dirty="0">
                <a:solidFill>
                  <a:srgbClr val="FF2F92"/>
                </a:solidFill>
              </a:rPr>
              <a:t>l’esistenza 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 un messaggio a chi non conosce il sistema di occultamento.</a:t>
            </a:r>
          </a:p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Il messaggio è ‘’in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chiaro’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’</a:t>
            </a:r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9D13A6D-03ED-6574-AC8E-3AA99575E774}"/>
              </a:ext>
            </a:extLst>
          </p:cNvPr>
          <p:cNvSpPr txBox="1"/>
          <p:nvPr/>
        </p:nvSpPr>
        <p:spPr>
          <a:xfrm>
            <a:off x="11347450" y="6873874"/>
            <a:ext cx="7315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Vuole mantenere nascosto il </a:t>
            </a:r>
            <a:r>
              <a:rPr lang="it-IT" sz="3500" dirty="0">
                <a:solidFill>
                  <a:srgbClr val="FF2F92"/>
                </a:solidFill>
              </a:rPr>
              <a:t>contenuto 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 messaggio, </a:t>
            </a:r>
            <a:r>
              <a:rPr lang="it-IT" sz="35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anche a chi ne conosce il sistema di occultamento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Il messaggio è ‘’in codice’’</a:t>
            </a:r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E921F4E0-9474-E0E8-0FED-DAB8FAE8ADF3}"/>
              </a:ext>
            </a:extLst>
          </p:cNvPr>
          <p:cNvCxnSpPr/>
          <p:nvPr/>
        </p:nvCxnSpPr>
        <p:spPr>
          <a:xfrm>
            <a:off x="5403850" y="5502275"/>
            <a:ext cx="0" cy="6157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830F5C81-ED13-D5AC-4EA7-EBE8F5D9253C}"/>
              </a:ext>
            </a:extLst>
          </p:cNvPr>
          <p:cNvCxnSpPr/>
          <p:nvPr/>
        </p:nvCxnSpPr>
        <p:spPr>
          <a:xfrm>
            <a:off x="14626531" y="5429770"/>
            <a:ext cx="0" cy="6157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47282" y="869844"/>
            <a:ext cx="700953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Steganografia</a:t>
            </a:r>
          </a:p>
        </p:txBody>
      </p:sp>
      <p:pic>
        <p:nvPicPr>
          <p:cNvPr id="2050" name="Picture 2" descr="Crittografia Steganografia Watermarking">
            <a:extLst>
              <a:ext uri="{FF2B5EF4-FFF2-40B4-BE49-F238E27FC236}">
                <a16:creationId xmlns:a16="http://schemas.microsoft.com/office/drawing/2014/main" id="{2658FAB8-4323-FCC4-6297-A8208F75B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663" y="3444875"/>
            <a:ext cx="12162773" cy="36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67BEE7-A017-E844-B6B2-D65DEC4196AB}"/>
              </a:ext>
            </a:extLst>
          </p:cNvPr>
          <p:cNvSpPr txBox="1"/>
          <p:nvPr/>
        </p:nvSpPr>
        <p:spPr>
          <a:xfrm>
            <a:off x="3992387" y="7940675"/>
            <a:ext cx="121410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</a:t>
            </a:r>
            <a:r>
              <a:rPr lang="it-IT" sz="3500" dirty="0" err="1">
                <a:solidFill>
                  <a:srgbClr val="FF2F92"/>
                </a:solidFill>
              </a:rPr>
              <a:t>watermarking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è l’inclusione di informazioni all’interno di un file. Queste informazioni possono poi essere estratte per trarre informazioni sul file stesso (es. origine, proprietario), e lasciano il file contrassegnato in modo permanente.</a:t>
            </a:r>
          </a:p>
        </p:txBody>
      </p:sp>
    </p:spTree>
    <p:extLst>
      <p:ext uri="{BB962C8B-B14F-4D97-AF65-F5344CB8AC3E}">
        <p14:creationId xmlns:p14="http://schemas.microsoft.com/office/powerpoint/2010/main" val="3124726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1495F3F-51A3-1112-B2A8-51F2F7518877}"/>
              </a:ext>
            </a:extLst>
          </p:cNvPr>
          <p:cNvSpPr txBox="1"/>
          <p:nvPr/>
        </p:nvSpPr>
        <p:spPr>
          <a:xfrm>
            <a:off x="2660650" y="1768475"/>
            <a:ext cx="147828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Idea: non nascondo il sistema di occultamento (algoritmo di cifratura), nascondo solo la </a:t>
            </a:r>
            <a:r>
              <a:rPr lang="it-IT" sz="4100" dirty="0">
                <a:solidFill>
                  <a:srgbClr val="FF2F92"/>
                </a:solidFill>
              </a:rPr>
              <a:t>chiave.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67CC9B3-4825-8D35-5D9D-4D4392BF9934}"/>
              </a:ext>
            </a:extLst>
          </p:cNvPr>
          <p:cNvCxnSpPr/>
          <p:nvPr/>
        </p:nvCxnSpPr>
        <p:spPr>
          <a:xfrm>
            <a:off x="9518650" y="3368675"/>
            <a:ext cx="0" cy="1066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17C3B83-C939-8D07-42DC-BA84AAA20632}"/>
              </a:ext>
            </a:extLst>
          </p:cNvPr>
          <p:cNvSpPr txBox="1"/>
          <p:nvPr/>
        </p:nvSpPr>
        <p:spPr>
          <a:xfrm>
            <a:off x="9061450" y="4864490"/>
            <a:ext cx="57912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Informazione usata come parametro in un algoritmo crittografico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D2F85B7-BA56-0478-780C-8110DF04088F}"/>
              </a:ext>
            </a:extLst>
          </p:cNvPr>
          <p:cNvSpPr txBox="1"/>
          <p:nvPr/>
        </p:nvSpPr>
        <p:spPr>
          <a:xfrm>
            <a:off x="4718050" y="7940675"/>
            <a:ext cx="1181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 = </a:t>
            </a:r>
            <a:r>
              <a:rPr lang="it-IT" sz="6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nascondiMessaggio</a:t>
            </a:r>
            <a:r>
              <a:rPr lang="it-IT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(M, chiave)</a:t>
            </a:r>
          </a:p>
          <a:p>
            <a:endParaRPr lang="it-IT" sz="60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CADEC9E-949A-1793-4B71-E667FF3626C1}"/>
              </a:ext>
            </a:extLst>
          </p:cNvPr>
          <p:cNvSpPr/>
          <p:nvPr/>
        </p:nvSpPr>
        <p:spPr>
          <a:xfrm>
            <a:off x="4451350" y="7653258"/>
            <a:ext cx="11201400" cy="1676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3662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1495F3F-51A3-1112-B2A8-51F2F7518877}"/>
              </a:ext>
            </a:extLst>
          </p:cNvPr>
          <p:cNvSpPr txBox="1"/>
          <p:nvPr/>
        </p:nvSpPr>
        <p:spPr>
          <a:xfrm>
            <a:off x="2660650" y="2073275"/>
            <a:ext cx="147828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PRINCIPIO DI KERCHOFF :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sicurezza di un crittosistema non deve dipendere dal tenere celato l’algoritmo crittografico, ma solo dal tenere celata la chiave.</a:t>
            </a:r>
          </a:p>
        </p:txBody>
      </p:sp>
      <p:pic>
        <p:nvPicPr>
          <p:cNvPr id="2" name="Picture 6" descr="Le specie evolvono &quot;correndo&quot;, come diceva la Regina Rossa di Alice">
            <a:extLst>
              <a:ext uri="{FF2B5EF4-FFF2-40B4-BE49-F238E27FC236}">
                <a16:creationId xmlns:a16="http://schemas.microsoft.com/office/drawing/2014/main" id="{F1788B1B-48E6-64E3-93AF-4E8595383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6631105"/>
            <a:ext cx="4233001" cy="277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Bolla: nuvola 3">
            <a:extLst>
              <a:ext uri="{FF2B5EF4-FFF2-40B4-BE49-F238E27FC236}">
                <a16:creationId xmlns:a16="http://schemas.microsoft.com/office/drawing/2014/main" id="{BEB4E35E-22FE-7D2B-332F-2C9467F9BC63}"/>
              </a:ext>
            </a:extLst>
          </p:cNvPr>
          <p:cNvSpPr/>
          <p:nvPr/>
        </p:nvSpPr>
        <p:spPr>
          <a:xfrm>
            <a:off x="5522051" y="4442618"/>
            <a:ext cx="4911000" cy="3193257"/>
          </a:xfrm>
          <a:prstGeom prst="cloudCallout">
            <a:avLst/>
          </a:prstGeom>
          <a:solidFill>
            <a:srgbClr val="D9DF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2" descr="Curiosità Alice nel Paese delle Meraviglie: Walt Disney s'ispirò alla  piccola Kathryn Beaumont">
            <a:extLst>
              <a:ext uri="{FF2B5EF4-FFF2-40B4-BE49-F238E27FC236}">
                <a16:creationId xmlns:a16="http://schemas.microsoft.com/office/drawing/2014/main" id="{F8FA4DD0-3816-6988-FA42-8573DEDF9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3938250" y="6645275"/>
            <a:ext cx="3276599" cy="368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Bolla: nuvola 10">
            <a:extLst>
              <a:ext uri="{FF2B5EF4-FFF2-40B4-BE49-F238E27FC236}">
                <a16:creationId xmlns:a16="http://schemas.microsoft.com/office/drawing/2014/main" id="{6E4645CD-4F79-CBEA-9186-04507AB9816F}"/>
              </a:ext>
            </a:extLst>
          </p:cNvPr>
          <p:cNvSpPr/>
          <p:nvPr/>
        </p:nvSpPr>
        <p:spPr>
          <a:xfrm flipH="1" flipV="1">
            <a:off x="10661650" y="8397875"/>
            <a:ext cx="4233000" cy="2424113"/>
          </a:xfrm>
          <a:prstGeom prst="cloudCallout">
            <a:avLst/>
          </a:prstGeom>
          <a:solidFill>
            <a:srgbClr val="D9DF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3A68C2E-FFF8-BE88-93B9-2A7FEF037887}"/>
              </a:ext>
            </a:extLst>
          </p:cNvPr>
          <p:cNvSpPr txBox="1"/>
          <p:nvPr/>
        </p:nvSpPr>
        <p:spPr>
          <a:xfrm>
            <a:off x="6110651" y="5069750"/>
            <a:ext cx="3733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/>
              <a:t>Alice usa un cifrario monoalfabetico, ora che lo so potrò leggere tutti i suoi segreti!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F3C87CA-D760-D548-9C89-0F8C3B38898C}"/>
              </a:ext>
            </a:extLst>
          </p:cNvPr>
          <p:cNvSpPr txBox="1"/>
          <p:nvPr/>
        </p:nvSpPr>
        <p:spPr>
          <a:xfrm>
            <a:off x="11810769" y="8871267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/>
              <a:t>No, se non conosci la chiave!</a:t>
            </a:r>
          </a:p>
        </p:txBody>
      </p:sp>
    </p:spTree>
    <p:extLst>
      <p:ext uri="{BB962C8B-B14F-4D97-AF65-F5344CB8AC3E}">
        <p14:creationId xmlns:p14="http://schemas.microsoft.com/office/powerpoint/2010/main" val="2091887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1495F3F-51A3-1112-B2A8-51F2F7518877}"/>
              </a:ext>
            </a:extLst>
          </p:cNvPr>
          <p:cNvSpPr txBox="1"/>
          <p:nvPr/>
        </p:nvSpPr>
        <p:spPr>
          <a:xfrm>
            <a:off x="2660650" y="2073275"/>
            <a:ext cx="14782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PERCHÉ, ALLORA, NON USIAMO PIÙ CIFRARI COME QUELLO DI ATBASH?</a:t>
            </a:r>
          </a:p>
        </p:txBody>
      </p:sp>
      <p:pic>
        <p:nvPicPr>
          <p:cNvPr id="1026" name="Picture 2" descr="The Flying Keys - Harry Potter and the philosopher's stone - video  Dailymotion">
            <a:extLst>
              <a:ext uri="{FF2B5EF4-FFF2-40B4-BE49-F238E27FC236}">
                <a16:creationId xmlns:a16="http://schemas.microsoft.com/office/drawing/2014/main" id="{6BC8C449-BC5D-5278-D9F3-81D27CED1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7696" y="4629127"/>
            <a:ext cx="6525754" cy="494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11561D6-79AD-5068-08F7-6D21E390E5CF}"/>
              </a:ext>
            </a:extLst>
          </p:cNvPr>
          <p:cNvSpPr txBox="1"/>
          <p:nvPr/>
        </p:nvSpPr>
        <p:spPr>
          <a:xfrm>
            <a:off x="2623820" y="5792259"/>
            <a:ext cx="7010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vero problema è diventato </a:t>
            </a:r>
            <a:r>
              <a:rPr lang="it-IT" sz="4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quante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chiavi ho a disposizione, ovvero quanto è grande il mio </a:t>
            </a:r>
            <a:r>
              <a:rPr lang="it-IT" sz="4100" dirty="0">
                <a:solidFill>
                  <a:srgbClr val="FF2F92"/>
                </a:solidFill>
              </a:rPr>
              <a:t>SPAZIO DELLE CHIAVI</a:t>
            </a:r>
            <a:endParaRPr lang="it-IT" sz="41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74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8DDF6D1-F2BF-74F1-F0F1-4924E0A11652}"/>
              </a:ext>
            </a:extLst>
          </p:cNvPr>
          <p:cNvSpPr txBox="1"/>
          <p:nvPr/>
        </p:nvSpPr>
        <p:spPr>
          <a:xfrm>
            <a:off x="1733687" y="2291263"/>
            <a:ext cx="1663528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Nei cifrari monoalfabetici, una chiave è una permutazione (‘’mescolamento’’) che possiamo dare alle lettere dell’alfabeto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F2E6B66-640E-902D-F0D2-C6DEB5F8C6A8}"/>
              </a:ext>
            </a:extLst>
          </p:cNvPr>
          <p:cNvSpPr txBox="1"/>
          <p:nvPr/>
        </p:nvSpPr>
        <p:spPr>
          <a:xfrm>
            <a:off x="908051" y="5654675"/>
            <a:ext cx="12649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spc="-95" dirty="0">
                <a:solidFill>
                  <a:srgbClr val="5E5E5E"/>
                </a:solidFill>
                <a:cs typeface="Times New Roman" panose="02020603050405020304" pitchFamily="18" charset="0"/>
              </a:rPr>
              <a:t>Per il cifrario di </a:t>
            </a:r>
            <a:r>
              <a:rPr lang="it-IT" sz="4100" spc="-95" dirty="0" err="1">
                <a:solidFill>
                  <a:srgbClr val="5E5E5E"/>
                </a:solidFill>
                <a:cs typeface="Times New Roman" panose="02020603050405020304" pitchFamily="18" charset="0"/>
              </a:rPr>
              <a:t>Atbash</a:t>
            </a:r>
            <a:r>
              <a:rPr lang="it-IT" sz="4100" spc="-95" dirty="0">
                <a:solidFill>
                  <a:srgbClr val="5E5E5E"/>
                </a:solidFill>
                <a:cs typeface="Times New Roman" panose="02020603050405020304" pitchFamily="18" charset="0"/>
              </a:rPr>
              <a:t> avremo quindi:</a:t>
            </a:r>
          </a:p>
          <a:p>
            <a:pPr algn="ctr"/>
            <a:endParaRPr lang="it-IT" sz="4100" spc="-95" dirty="0">
              <a:solidFill>
                <a:srgbClr val="5E5E5E"/>
              </a:solidFill>
              <a:cs typeface="Times New Roman" panose="02020603050405020304" pitchFamily="18" charset="0"/>
            </a:endParaRPr>
          </a:p>
          <a:p>
            <a:pPr algn="ctr"/>
            <a:r>
              <a:rPr lang="it-IT" sz="9600" i="1" spc="-95" dirty="0">
                <a:solidFill>
                  <a:srgbClr val="5E5E5E"/>
                </a:solidFill>
                <a:latin typeface="Times New Roman"/>
                <a:cs typeface="Times New Roman"/>
              </a:rPr>
              <a:t>K</a:t>
            </a:r>
            <a:r>
              <a:rPr lang="it-IT" sz="9600" spc="-142" baseline="28794" dirty="0">
                <a:solidFill>
                  <a:srgbClr val="5E5E5E"/>
                </a:solidFill>
                <a:latin typeface="Lucida Sans Unicode"/>
                <a:cs typeface="Lucida Sans Unicode"/>
              </a:rPr>
              <a:t>⋆</a:t>
            </a:r>
            <a:r>
              <a:rPr lang="it-IT" sz="9600" spc="885" baseline="28794" dirty="0">
                <a:solidFill>
                  <a:srgbClr val="5E5E5E"/>
                </a:solidFill>
                <a:latin typeface="Lucida Sans Unicode"/>
                <a:cs typeface="Lucida Sans Unicode"/>
              </a:rPr>
              <a:t> </a:t>
            </a:r>
            <a:r>
              <a:rPr lang="it-IT" sz="9600" spc="1510" dirty="0">
                <a:solidFill>
                  <a:srgbClr val="5E5E5E"/>
                </a:solidFill>
                <a:latin typeface="Cambria"/>
                <a:cs typeface="Cambria"/>
              </a:rPr>
              <a:t>=</a:t>
            </a:r>
            <a:r>
              <a:rPr lang="it-IT" sz="9600" spc="64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lang="it-IT" sz="9600" spc="994" dirty="0">
                <a:solidFill>
                  <a:srgbClr val="5E5E5E"/>
                </a:solidFill>
                <a:latin typeface="Cambria"/>
                <a:cs typeface="Cambria"/>
              </a:rPr>
              <a:t>|</a:t>
            </a:r>
            <a:r>
              <a:rPr lang="el-GR" sz="9600" spc="994" dirty="0">
                <a:solidFill>
                  <a:srgbClr val="5E5E5E"/>
                </a:solidFill>
                <a:latin typeface="Lucida Sans Unicode"/>
                <a:cs typeface="Lucida Sans Unicode"/>
              </a:rPr>
              <a:t>Σ</a:t>
            </a:r>
            <a:r>
              <a:rPr lang="el-GR" sz="9600" spc="994" dirty="0">
                <a:solidFill>
                  <a:srgbClr val="5E5E5E"/>
                </a:solidFill>
                <a:latin typeface="Cambria"/>
                <a:cs typeface="Cambria"/>
              </a:rPr>
              <a:t>|</a:t>
            </a:r>
            <a:r>
              <a:rPr lang="el-GR" sz="9600" spc="64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lang="el-GR" sz="9600" spc="1510" dirty="0">
                <a:solidFill>
                  <a:srgbClr val="5E5E5E"/>
                </a:solidFill>
                <a:latin typeface="Cambria"/>
                <a:cs typeface="Cambria"/>
              </a:rPr>
              <a:t>=</a:t>
            </a:r>
            <a:r>
              <a:rPr lang="el-GR" sz="9600" spc="64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lang="it-IT" sz="9600" spc="-625" dirty="0">
                <a:solidFill>
                  <a:srgbClr val="5E5E5E"/>
                </a:solidFill>
                <a:latin typeface="Cambria"/>
                <a:cs typeface="Cambria"/>
              </a:rPr>
              <a:t>1</a:t>
            </a:r>
            <a:endParaRPr lang="el-GR" sz="9600" dirty="0">
              <a:latin typeface="Cambria"/>
              <a:cs typeface="Cambria"/>
            </a:endParaRPr>
          </a:p>
          <a:p>
            <a:pPr algn="ctr"/>
            <a:endParaRPr lang="it-IT" dirty="0"/>
          </a:p>
        </p:txBody>
      </p:sp>
      <p:pic>
        <p:nvPicPr>
          <p:cNvPr id="2050" name="Picture 2" descr="Winged Keys | Harry Potter Wiki | Fandom">
            <a:extLst>
              <a:ext uri="{FF2B5EF4-FFF2-40B4-BE49-F238E27FC236}">
                <a16:creationId xmlns:a16="http://schemas.microsoft.com/office/drawing/2014/main" id="{58156263-D9AA-E611-9C20-820B12576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1450" y="4359275"/>
            <a:ext cx="398145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095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02500" y="854075"/>
            <a:ext cx="54991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C</a:t>
            </a:r>
            <a:r>
              <a:rPr spc="-215" dirty="0"/>
              <a:t>r</a:t>
            </a:r>
            <a:r>
              <a:rPr spc="-325" dirty="0"/>
              <a:t>i</a:t>
            </a:r>
            <a:r>
              <a:rPr spc="180" dirty="0"/>
              <a:t>t</a:t>
            </a:r>
            <a:r>
              <a:rPr spc="114" dirty="0"/>
              <a:t>t</a:t>
            </a:r>
            <a:r>
              <a:rPr spc="-320" dirty="0"/>
              <a:t>o</a:t>
            </a:r>
            <a:r>
              <a:rPr spc="-150" dirty="0"/>
              <a:t>g</a:t>
            </a:r>
            <a:r>
              <a:rPr spc="-320" dirty="0"/>
              <a:t>r</a:t>
            </a:r>
            <a:r>
              <a:rPr spc="-80" dirty="0"/>
              <a:t>a</a:t>
            </a:r>
            <a:r>
              <a:rPr spc="-70" dirty="0"/>
              <a:t>f</a:t>
            </a:r>
            <a:r>
              <a:rPr spc="-65" dirty="0"/>
              <a:t>i</a:t>
            </a:r>
            <a:r>
              <a:rPr spc="-80" dirty="0"/>
              <a:t>a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87F18EB4-9C04-3694-89BF-534DC3B5C2F7}"/>
              </a:ext>
            </a:extLst>
          </p:cNvPr>
          <p:cNvSpPr txBox="1"/>
          <p:nvPr/>
        </p:nvSpPr>
        <p:spPr>
          <a:xfrm>
            <a:off x="2317750" y="3978275"/>
            <a:ext cx="15468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Insieme di tutte quelle tecniche che garantiscono l’accesso a un testo soltanto a coloro che ne hanno il permesso.</a:t>
            </a:r>
          </a:p>
          <a:p>
            <a:endParaRPr lang="it-IT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Garantisce la </a:t>
            </a:r>
            <a:r>
              <a:rPr lang="it-IT" sz="4400" dirty="0">
                <a:solidFill>
                  <a:srgbClr val="FF2F92"/>
                </a:solidFill>
              </a:rPr>
              <a:t>C</a:t>
            </a:r>
            <a:r>
              <a:rPr lang="it-IT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onfidenzialità di un messaggio.</a:t>
            </a:r>
          </a:p>
        </p:txBody>
      </p:sp>
    </p:spTree>
    <p:extLst>
      <p:ext uri="{BB962C8B-B14F-4D97-AF65-F5344CB8AC3E}">
        <p14:creationId xmlns:p14="http://schemas.microsoft.com/office/powerpoint/2010/main" val="2275182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8DDF6D1-F2BF-74F1-F0F1-4924E0A11652}"/>
              </a:ext>
            </a:extLst>
          </p:cNvPr>
          <p:cNvSpPr txBox="1"/>
          <p:nvPr/>
        </p:nvSpPr>
        <p:spPr>
          <a:xfrm>
            <a:off x="1734409" y="1311275"/>
            <a:ext cx="1663528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Poco meglio fa il </a:t>
            </a:r>
            <a:r>
              <a:rPr lang="it-IT" sz="4100" dirty="0">
                <a:solidFill>
                  <a:srgbClr val="FF2F92"/>
                </a:solidFill>
              </a:rPr>
              <a:t>cifrario di Cesare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che si basa su uno ‘’shift’’ dell’alfabeto verso destra.</a:t>
            </a:r>
            <a:endParaRPr lang="it-IT" sz="41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100" name="Picture 4" descr="Cifrario di Cesare - Wikipedia">
            <a:extLst>
              <a:ext uri="{FF2B5EF4-FFF2-40B4-BE49-F238E27FC236}">
                <a16:creationId xmlns:a16="http://schemas.microsoft.com/office/drawing/2014/main" id="{99711253-CA05-C283-2824-E006ABB93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350" y="4283075"/>
            <a:ext cx="11023399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ulio Cesare: biografia e storia | Studenti.it">
            <a:extLst>
              <a:ext uri="{FF2B5EF4-FFF2-40B4-BE49-F238E27FC236}">
                <a16:creationId xmlns:a16="http://schemas.microsoft.com/office/drawing/2014/main" id="{9510EFAF-4146-A93A-A982-CE016E9C1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2"/>
          <a:stretch/>
        </p:blipFill>
        <p:spPr bwMode="auto">
          <a:xfrm>
            <a:off x="12719050" y="2035175"/>
            <a:ext cx="5552337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ED9059-E333-9C0F-22FD-3409037E146E}"/>
              </a:ext>
            </a:extLst>
          </p:cNvPr>
          <p:cNvSpPr txBox="1"/>
          <p:nvPr/>
        </p:nvSpPr>
        <p:spPr>
          <a:xfrm>
            <a:off x="3107587" y="2301875"/>
            <a:ext cx="746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‘’Tu </a:t>
            </a:r>
            <a:r>
              <a:rPr lang="it-IT" sz="5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quoque</a:t>
            </a:r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Brute, fili mi!’’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6E026C92-5E11-4218-0B18-E57EF4432343}"/>
              </a:ext>
            </a:extLst>
          </p:cNvPr>
          <p:cNvCxnSpPr/>
          <p:nvPr/>
        </p:nvCxnSpPr>
        <p:spPr>
          <a:xfrm>
            <a:off x="6835037" y="3749675"/>
            <a:ext cx="0" cy="9144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B65A08-D7F4-8472-34E4-E8B4D95218F9}"/>
              </a:ext>
            </a:extLst>
          </p:cNvPr>
          <p:cNvSpPr txBox="1"/>
          <p:nvPr/>
        </p:nvSpPr>
        <p:spPr>
          <a:xfrm>
            <a:off x="3536951" y="5223788"/>
            <a:ext cx="66293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Wx</a:t>
            </a:r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5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txrtxh</a:t>
            </a:r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it-IT" sz="5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Euxwh</a:t>
            </a:r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it-IT" sz="5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ilol</a:t>
            </a:r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A2C947-E549-E31F-0E84-22AEAC7E986E}"/>
              </a:ext>
            </a:extLst>
          </p:cNvPr>
          <p:cNvSpPr txBox="1"/>
          <p:nvPr/>
        </p:nvSpPr>
        <p:spPr>
          <a:xfrm>
            <a:off x="2889250" y="7551978"/>
            <a:ext cx="7924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i="1" spc="-95" dirty="0">
                <a:solidFill>
                  <a:srgbClr val="5E5E5E"/>
                </a:solidFill>
                <a:latin typeface="Times New Roman"/>
                <a:cs typeface="Times New Roman"/>
              </a:rPr>
              <a:t>K</a:t>
            </a:r>
            <a:r>
              <a:rPr lang="it-IT" sz="9600" spc="-142" baseline="28794" dirty="0">
                <a:solidFill>
                  <a:srgbClr val="5E5E5E"/>
                </a:solidFill>
                <a:latin typeface="Lucida Sans Unicode"/>
                <a:cs typeface="Lucida Sans Unicode"/>
              </a:rPr>
              <a:t>⋆</a:t>
            </a:r>
            <a:r>
              <a:rPr lang="it-IT" sz="9600" spc="885" baseline="28794" dirty="0">
                <a:solidFill>
                  <a:srgbClr val="5E5E5E"/>
                </a:solidFill>
                <a:latin typeface="Lucida Sans Unicode"/>
                <a:cs typeface="Lucida Sans Unicode"/>
              </a:rPr>
              <a:t> </a:t>
            </a:r>
            <a:r>
              <a:rPr lang="it-IT" sz="9600" spc="1510" dirty="0">
                <a:solidFill>
                  <a:srgbClr val="5E5E5E"/>
                </a:solidFill>
                <a:latin typeface="Cambria"/>
                <a:cs typeface="Cambria"/>
              </a:rPr>
              <a:t>=</a:t>
            </a:r>
            <a:r>
              <a:rPr lang="it-IT" sz="9600" spc="64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lang="it-IT" sz="9600" spc="994" dirty="0">
                <a:solidFill>
                  <a:srgbClr val="5E5E5E"/>
                </a:solidFill>
                <a:latin typeface="Cambria"/>
                <a:cs typeface="Cambria"/>
              </a:rPr>
              <a:t>|</a:t>
            </a:r>
            <a:r>
              <a:rPr lang="el-GR" sz="9600" spc="994" dirty="0">
                <a:solidFill>
                  <a:srgbClr val="5E5E5E"/>
                </a:solidFill>
                <a:latin typeface="Lucida Sans Unicode"/>
                <a:cs typeface="Lucida Sans Unicode"/>
              </a:rPr>
              <a:t>Σ</a:t>
            </a:r>
            <a:r>
              <a:rPr lang="el-GR" sz="9600" spc="994" dirty="0">
                <a:solidFill>
                  <a:srgbClr val="5E5E5E"/>
                </a:solidFill>
                <a:latin typeface="Cambria"/>
                <a:cs typeface="Cambria"/>
              </a:rPr>
              <a:t>|</a:t>
            </a:r>
            <a:r>
              <a:rPr lang="el-GR" sz="9600" spc="64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lang="el-GR" sz="9600" spc="1510" dirty="0">
                <a:solidFill>
                  <a:srgbClr val="5E5E5E"/>
                </a:solidFill>
                <a:latin typeface="Cambria"/>
                <a:cs typeface="Cambria"/>
              </a:rPr>
              <a:t>=</a:t>
            </a:r>
            <a:r>
              <a:rPr lang="el-GR" sz="9600" spc="64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lang="el-GR" sz="9600" spc="-625" dirty="0">
                <a:solidFill>
                  <a:srgbClr val="5E5E5E"/>
                </a:solidFill>
                <a:latin typeface="Cambria"/>
                <a:cs typeface="Cambria"/>
              </a:rPr>
              <a:t>26</a:t>
            </a:r>
            <a:endParaRPr lang="el-GR" sz="9600" dirty="0">
              <a:latin typeface="Cambria"/>
              <a:cs typeface="Cambria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98736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1450" y="1768475"/>
            <a:ext cx="4462130" cy="760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4689" y="3281484"/>
            <a:ext cx="6422701" cy="9565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1450" y="4970091"/>
            <a:ext cx="4867346" cy="78327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074185" y="1311275"/>
            <a:ext cx="14564116" cy="45743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87880" marR="30480">
              <a:lnSpc>
                <a:spcPct val="149500"/>
              </a:lnSpc>
              <a:spcBef>
                <a:spcPts val="3345"/>
              </a:spcBef>
            </a:pPr>
            <a:r>
              <a:rPr sz="6600" spc="114" dirty="0">
                <a:solidFill>
                  <a:srgbClr val="5E5E5E"/>
                </a:solidFill>
                <a:latin typeface="Tahoma"/>
                <a:cs typeface="Tahoma"/>
              </a:rPr>
              <a:t>s</a:t>
            </a:r>
            <a:r>
              <a:rPr sz="6600" spc="-30" dirty="0">
                <a:solidFill>
                  <a:srgbClr val="5E5E5E"/>
                </a:solidFill>
                <a:latin typeface="Tahoma"/>
                <a:cs typeface="Tahoma"/>
              </a:rPr>
              <a:t>p</a:t>
            </a:r>
            <a:r>
              <a:rPr sz="6600" spc="-190" dirty="0">
                <a:solidFill>
                  <a:srgbClr val="5E5E5E"/>
                </a:solidFill>
                <a:latin typeface="Tahoma"/>
                <a:cs typeface="Tahoma"/>
              </a:rPr>
              <a:t>a</a:t>
            </a:r>
            <a:r>
              <a:rPr sz="6600" spc="150" dirty="0">
                <a:solidFill>
                  <a:srgbClr val="5E5E5E"/>
                </a:solidFill>
                <a:latin typeface="Tahoma"/>
                <a:cs typeface="Tahoma"/>
              </a:rPr>
              <a:t>z</a:t>
            </a:r>
            <a:r>
              <a:rPr sz="6600" spc="-150" dirty="0">
                <a:solidFill>
                  <a:srgbClr val="5E5E5E"/>
                </a:solidFill>
                <a:latin typeface="Tahoma"/>
                <a:cs typeface="Tahoma"/>
              </a:rPr>
              <a:t>i</a:t>
            </a:r>
            <a:r>
              <a:rPr sz="6600" spc="-85" dirty="0">
                <a:solidFill>
                  <a:srgbClr val="5E5E5E"/>
                </a:solidFill>
                <a:latin typeface="Tahoma"/>
                <a:cs typeface="Tahoma"/>
              </a:rPr>
              <a:t>o</a:t>
            </a:r>
            <a:r>
              <a:rPr sz="6600" spc="-71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6600" spc="-5" dirty="0">
                <a:solidFill>
                  <a:srgbClr val="5E5E5E"/>
                </a:solidFill>
                <a:latin typeface="Tahoma"/>
                <a:cs typeface="Tahoma"/>
              </a:rPr>
              <a:t>d</a:t>
            </a:r>
            <a:r>
              <a:rPr sz="6600" spc="-100" dirty="0">
                <a:solidFill>
                  <a:srgbClr val="5E5E5E"/>
                </a:solidFill>
                <a:latin typeface="Tahoma"/>
                <a:cs typeface="Tahoma"/>
              </a:rPr>
              <a:t>e</a:t>
            </a:r>
            <a:r>
              <a:rPr sz="6600" spc="-165" dirty="0">
                <a:solidFill>
                  <a:srgbClr val="5E5E5E"/>
                </a:solidFill>
                <a:latin typeface="Tahoma"/>
                <a:cs typeface="Tahoma"/>
              </a:rPr>
              <a:t>ll</a:t>
            </a:r>
            <a:r>
              <a:rPr sz="6600" spc="-100" dirty="0">
                <a:solidFill>
                  <a:srgbClr val="5E5E5E"/>
                </a:solidFill>
                <a:latin typeface="Tahoma"/>
                <a:cs typeface="Tahoma"/>
              </a:rPr>
              <a:t>e</a:t>
            </a:r>
            <a:r>
              <a:rPr sz="6600" spc="-71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6600" spc="65" dirty="0">
                <a:solidFill>
                  <a:srgbClr val="5E5E5E"/>
                </a:solidFill>
                <a:latin typeface="Tahoma"/>
                <a:cs typeface="Tahoma"/>
              </a:rPr>
              <a:t>ch</a:t>
            </a:r>
            <a:r>
              <a:rPr sz="6600" spc="-150" dirty="0">
                <a:solidFill>
                  <a:srgbClr val="5E5E5E"/>
                </a:solidFill>
                <a:latin typeface="Tahoma"/>
                <a:cs typeface="Tahoma"/>
              </a:rPr>
              <a:t>i</a:t>
            </a:r>
            <a:r>
              <a:rPr sz="6600" spc="-135" dirty="0">
                <a:solidFill>
                  <a:srgbClr val="5E5E5E"/>
                </a:solidFill>
                <a:latin typeface="Tahoma"/>
                <a:cs typeface="Tahoma"/>
              </a:rPr>
              <a:t>a</a:t>
            </a:r>
            <a:r>
              <a:rPr sz="6600" spc="-130" dirty="0">
                <a:solidFill>
                  <a:srgbClr val="5E5E5E"/>
                </a:solidFill>
                <a:latin typeface="Tahoma"/>
                <a:cs typeface="Tahoma"/>
              </a:rPr>
              <a:t>v</a:t>
            </a:r>
            <a:r>
              <a:rPr sz="6600" spc="-150" dirty="0">
                <a:solidFill>
                  <a:srgbClr val="5E5E5E"/>
                </a:solidFill>
                <a:latin typeface="Tahoma"/>
                <a:cs typeface="Tahoma"/>
              </a:rPr>
              <a:t>i</a:t>
            </a:r>
            <a:r>
              <a:rPr sz="6600" spc="-71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6600" spc="-225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6600" spc="-515" dirty="0">
                <a:solidFill>
                  <a:srgbClr val="5E5E5E"/>
                </a:solidFill>
                <a:latin typeface="Tahoma"/>
                <a:cs typeface="Tahoma"/>
              </a:rPr>
              <a:t>r</a:t>
            </a:r>
            <a:r>
              <a:rPr sz="6600" spc="-85" dirty="0">
                <a:solidFill>
                  <a:srgbClr val="5E5E5E"/>
                </a:solidFill>
                <a:latin typeface="Tahoma"/>
                <a:cs typeface="Tahoma"/>
              </a:rPr>
              <a:t>o</a:t>
            </a:r>
            <a:r>
              <a:rPr sz="6600" spc="-30" dirty="0">
                <a:solidFill>
                  <a:srgbClr val="5E5E5E"/>
                </a:solidFill>
                <a:latin typeface="Tahoma"/>
                <a:cs typeface="Tahoma"/>
              </a:rPr>
              <a:t>pp</a:t>
            </a:r>
            <a:r>
              <a:rPr sz="6600" spc="-85" dirty="0">
                <a:solidFill>
                  <a:srgbClr val="5E5E5E"/>
                </a:solidFill>
                <a:latin typeface="Tahoma"/>
                <a:cs typeface="Tahoma"/>
              </a:rPr>
              <a:t>o</a:t>
            </a:r>
            <a:r>
              <a:rPr sz="6600" spc="-71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6600" spc="-30" dirty="0">
                <a:solidFill>
                  <a:srgbClr val="5E5E5E"/>
                </a:solidFill>
                <a:latin typeface="Tahoma"/>
                <a:cs typeface="Tahoma"/>
              </a:rPr>
              <a:t>p</a:t>
            </a:r>
            <a:r>
              <a:rPr sz="6600" spc="-150" dirty="0">
                <a:solidFill>
                  <a:srgbClr val="5E5E5E"/>
                </a:solidFill>
                <a:latin typeface="Tahoma"/>
                <a:cs typeface="Tahoma"/>
              </a:rPr>
              <a:t>i</a:t>
            </a:r>
            <a:r>
              <a:rPr sz="6600" spc="135" dirty="0">
                <a:solidFill>
                  <a:srgbClr val="5E5E5E"/>
                </a:solidFill>
                <a:latin typeface="Tahoma"/>
                <a:cs typeface="Tahoma"/>
              </a:rPr>
              <a:t>cc</a:t>
            </a:r>
            <a:r>
              <a:rPr sz="6600" spc="155" dirty="0">
                <a:solidFill>
                  <a:srgbClr val="5E5E5E"/>
                </a:solidFill>
                <a:latin typeface="Tahoma"/>
                <a:cs typeface="Tahoma"/>
              </a:rPr>
              <a:t>o</a:t>
            </a:r>
            <a:r>
              <a:rPr sz="6600" spc="-165" dirty="0">
                <a:solidFill>
                  <a:srgbClr val="5E5E5E"/>
                </a:solidFill>
                <a:latin typeface="Tahoma"/>
                <a:cs typeface="Tahoma"/>
              </a:rPr>
              <a:t>l</a:t>
            </a:r>
            <a:r>
              <a:rPr sz="6600" spc="-280" dirty="0">
                <a:solidFill>
                  <a:srgbClr val="5E5E5E"/>
                </a:solidFill>
                <a:latin typeface="Tahoma"/>
                <a:cs typeface="Tahoma"/>
              </a:rPr>
              <a:t>o</a:t>
            </a:r>
            <a:r>
              <a:rPr sz="6600" spc="-595" dirty="0">
                <a:solidFill>
                  <a:srgbClr val="5E5E5E"/>
                </a:solidFill>
                <a:latin typeface="Tahoma"/>
                <a:cs typeface="Tahoma"/>
              </a:rPr>
              <a:t>.  </a:t>
            </a:r>
            <a:r>
              <a:rPr sz="6600" spc="-190" dirty="0">
                <a:solidFill>
                  <a:srgbClr val="5E5E5E"/>
                </a:solidFill>
                <a:latin typeface="Tahoma"/>
                <a:cs typeface="Tahoma"/>
              </a:rPr>
              <a:t>at</a:t>
            </a:r>
            <a:r>
              <a:rPr sz="6600" spc="-290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6600" spc="70" dirty="0">
                <a:solidFill>
                  <a:srgbClr val="5E5E5E"/>
                </a:solidFill>
                <a:latin typeface="Tahoma"/>
                <a:cs typeface="Tahoma"/>
              </a:rPr>
              <a:t>acco</a:t>
            </a:r>
            <a:r>
              <a:rPr sz="6600" spc="-715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lang="it-IT" sz="6600" spc="-5" dirty="0">
                <a:solidFill>
                  <a:srgbClr val="5E5E5E"/>
                </a:solidFill>
                <a:latin typeface="Tahoma"/>
                <a:cs typeface="Tahoma"/>
              </a:rPr>
              <a:t>di forza bruta</a:t>
            </a:r>
            <a:endParaRPr sz="6600" dirty="0">
              <a:latin typeface="Tahoma"/>
              <a:cs typeface="Tahoma"/>
            </a:endParaRPr>
          </a:p>
          <a:p>
            <a:pPr marL="2087880">
              <a:lnSpc>
                <a:spcPct val="100000"/>
              </a:lnSpc>
              <a:spcBef>
                <a:spcPts val="3920"/>
              </a:spcBef>
            </a:pPr>
            <a:r>
              <a:rPr sz="6600" spc="-175" dirty="0">
                <a:solidFill>
                  <a:srgbClr val="5E5E5E"/>
                </a:solidFill>
                <a:latin typeface="Tahoma"/>
                <a:cs typeface="Tahoma"/>
              </a:rPr>
              <a:t>a</a:t>
            </a:r>
            <a:r>
              <a:rPr sz="6600" spc="-190" dirty="0">
                <a:solidFill>
                  <a:srgbClr val="5E5E5E"/>
                </a:solidFill>
                <a:latin typeface="Tahoma"/>
                <a:cs typeface="Tahoma"/>
              </a:rPr>
              <a:t>u</a:t>
            </a:r>
            <a:r>
              <a:rPr sz="6600" spc="-254" dirty="0">
                <a:solidFill>
                  <a:srgbClr val="5E5E5E"/>
                </a:solidFill>
                <a:latin typeface="Tahoma"/>
                <a:cs typeface="Tahoma"/>
              </a:rPr>
              <a:t>m</a:t>
            </a:r>
            <a:r>
              <a:rPr sz="6600" spc="-100" dirty="0">
                <a:solidFill>
                  <a:srgbClr val="5E5E5E"/>
                </a:solidFill>
                <a:latin typeface="Tahoma"/>
                <a:cs typeface="Tahoma"/>
              </a:rPr>
              <a:t>e</a:t>
            </a:r>
            <a:r>
              <a:rPr sz="6600" spc="-210" dirty="0">
                <a:solidFill>
                  <a:srgbClr val="5E5E5E"/>
                </a:solidFill>
                <a:latin typeface="Tahoma"/>
                <a:cs typeface="Tahoma"/>
              </a:rPr>
              <a:t>n</a:t>
            </a:r>
            <a:r>
              <a:rPr sz="6600" spc="-290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6600" spc="-155" dirty="0">
                <a:solidFill>
                  <a:srgbClr val="5E5E5E"/>
                </a:solidFill>
                <a:latin typeface="Tahoma"/>
                <a:cs typeface="Tahoma"/>
              </a:rPr>
              <a:t>a</a:t>
            </a:r>
            <a:r>
              <a:rPr sz="6600" spc="-509" dirty="0">
                <a:solidFill>
                  <a:srgbClr val="5E5E5E"/>
                </a:solidFill>
                <a:latin typeface="Tahoma"/>
                <a:cs typeface="Tahoma"/>
              </a:rPr>
              <a:t>r</a:t>
            </a:r>
            <a:r>
              <a:rPr sz="6600" spc="-100" dirty="0">
                <a:solidFill>
                  <a:srgbClr val="5E5E5E"/>
                </a:solidFill>
                <a:latin typeface="Tahoma"/>
                <a:cs typeface="Tahoma"/>
              </a:rPr>
              <a:t>e</a:t>
            </a:r>
            <a:r>
              <a:rPr sz="6600" spc="-71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6600" spc="-165" dirty="0">
                <a:solidFill>
                  <a:srgbClr val="5E5E5E"/>
                </a:solidFill>
                <a:latin typeface="Tahoma"/>
                <a:cs typeface="Tahoma"/>
              </a:rPr>
              <a:t>l</a:t>
            </a:r>
            <a:r>
              <a:rPr sz="6600" spc="-85" dirty="0">
                <a:solidFill>
                  <a:srgbClr val="5E5E5E"/>
                </a:solidFill>
                <a:latin typeface="Tahoma"/>
                <a:cs typeface="Tahoma"/>
              </a:rPr>
              <a:t>o</a:t>
            </a:r>
            <a:r>
              <a:rPr sz="6600" spc="-71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6600" spc="114" dirty="0">
                <a:solidFill>
                  <a:srgbClr val="5E5E5E"/>
                </a:solidFill>
                <a:latin typeface="Tahoma"/>
                <a:cs typeface="Tahoma"/>
              </a:rPr>
              <a:t>s</a:t>
            </a:r>
            <a:r>
              <a:rPr sz="6600" spc="-30" dirty="0">
                <a:solidFill>
                  <a:srgbClr val="5E5E5E"/>
                </a:solidFill>
                <a:latin typeface="Tahoma"/>
                <a:cs typeface="Tahoma"/>
              </a:rPr>
              <a:t>p</a:t>
            </a:r>
            <a:r>
              <a:rPr sz="6600" spc="-190" dirty="0">
                <a:solidFill>
                  <a:srgbClr val="5E5E5E"/>
                </a:solidFill>
                <a:latin typeface="Tahoma"/>
                <a:cs typeface="Tahoma"/>
              </a:rPr>
              <a:t>a</a:t>
            </a:r>
            <a:r>
              <a:rPr sz="6600" spc="150" dirty="0">
                <a:solidFill>
                  <a:srgbClr val="5E5E5E"/>
                </a:solidFill>
                <a:latin typeface="Tahoma"/>
                <a:cs typeface="Tahoma"/>
              </a:rPr>
              <a:t>z</a:t>
            </a:r>
            <a:r>
              <a:rPr sz="6600" spc="-150" dirty="0">
                <a:solidFill>
                  <a:srgbClr val="5E5E5E"/>
                </a:solidFill>
                <a:latin typeface="Tahoma"/>
                <a:cs typeface="Tahoma"/>
              </a:rPr>
              <a:t>i</a:t>
            </a:r>
            <a:r>
              <a:rPr sz="6600" spc="-85" dirty="0">
                <a:solidFill>
                  <a:srgbClr val="5E5E5E"/>
                </a:solidFill>
                <a:latin typeface="Tahoma"/>
                <a:cs typeface="Tahoma"/>
              </a:rPr>
              <a:t>o</a:t>
            </a:r>
            <a:r>
              <a:rPr sz="6600" spc="-71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6600" spc="-5" dirty="0">
                <a:solidFill>
                  <a:srgbClr val="5E5E5E"/>
                </a:solidFill>
                <a:latin typeface="Tahoma"/>
                <a:cs typeface="Tahoma"/>
              </a:rPr>
              <a:t>d</a:t>
            </a:r>
            <a:r>
              <a:rPr sz="6600" spc="-100" dirty="0">
                <a:solidFill>
                  <a:srgbClr val="5E5E5E"/>
                </a:solidFill>
                <a:latin typeface="Tahoma"/>
                <a:cs typeface="Tahoma"/>
              </a:rPr>
              <a:t>e</a:t>
            </a:r>
            <a:r>
              <a:rPr sz="6600" spc="-165" dirty="0">
                <a:solidFill>
                  <a:srgbClr val="5E5E5E"/>
                </a:solidFill>
                <a:latin typeface="Tahoma"/>
                <a:cs typeface="Tahoma"/>
              </a:rPr>
              <a:t>ll</a:t>
            </a:r>
            <a:r>
              <a:rPr sz="6600" spc="-100" dirty="0">
                <a:solidFill>
                  <a:srgbClr val="5E5E5E"/>
                </a:solidFill>
                <a:latin typeface="Tahoma"/>
                <a:cs typeface="Tahoma"/>
              </a:rPr>
              <a:t>e</a:t>
            </a:r>
            <a:r>
              <a:rPr sz="6600" spc="-71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6600" spc="65" dirty="0">
                <a:solidFill>
                  <a:srgbClr val="5E5E5E"/>
                </a:solidFill>
                <a:latin typeface="Tahoma"/>
                <a:cs typeface="Tahoma"/>
              </a:rPr>
              <a:t>ch</a:t>
            </a:r>
            <a:r>
              <a:rPr sz="6600" spc="-150" dirty="0">
                <a:solidFill>
                  <a:srgbClr val="5E5E5E"/>
                </a:solidFill>
                <a:latin typeface="Tahoma"/>
                <a:cs typeface="Tahoma"/>
              </a:rPr>
              <a:t>i</a:t>
            </a:r>
            <a:r>
              <a:rPr sz="6600" spc="-135" dirty="0">
                <a:solidFill>
                  <a:srgbClr val="5E5E5E"/>
                </a:solidFill>
                <a:latin typeface="Tahoma"/>
                <a:cs typeface="Tahoma"/>
              </a:rPr>
              <a:t>a</a:t>
            </a:r>
            <a:r>
              <a:rPr sz="6600" spc="-130" dirty="0">
                <a:solidFill>
                  <a:srgbClr val="5E5E5E"/>
                </a:solidFill>
                <a:latin typeface="Tahoma"/>
                <a:cs typeface="Tahoma"/>
              </a:rPr>
              <a:t>v</a:t>
            </a:r>
            <a:r>
              <a:rPr sz="6600" spc="-150" dirty="0">
                <a:solidFill>
                  <a:srgbClr val="5E5E5E"/>
                </a:solidFill>
                <a:latin typeface="Tahoma"/>
                <a:cs typeface="Tahoma"/>
              </a:rPr>
              <a:t>i</a:t>
            </a:r>
            <a:r>
              <a:rPr sz="6600" spc="-585" dirty="0">
                <a:solidFill>
                  <a:srgbClr val="5E5E5E"/>
                </a:solidFill>
                <a:latin typeface="Tahoma"/>
                <a:cs typeface="Tahoma"/>
              </a:rPr>
              <a:t>.</a:t>
            </a:r>
            <a:endParaRPr sz="6600" dirty="0">
              <a:latin typeface="Tahoma"/>
              <a:cs typeface="Tahoma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C606B2A-F76C-4D13-A753-F08DDF594A4D}"/>
              </a:ext>
            </a:extLst>
          </p:cNvPr>
          <p:cNvSpPr/>
          <p:nvPr/>
        </p:nvSpPr>
        <p:spPr>
          <a:xfrm>
            <a:off x="10585450" y="2987675"/>
            <a:ext cx="4495800" cy="1371600"/>
          </a:xfrm>
          <a:prstGeom prst="rect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FF7DE17-7062-AE36-F7FC-06A115E3D64E}"/>
              </a:ext>
            </a:extLst>
          </p:cNvPr>
          <p:cNvCxnSpPr/>
          <p:nvPr/>
        </p:nvCxnSpPr>
        <p:spPr>
          <a:xfrm>
            <a:off x="12871450" y="4359275"/>
            <a:ext cx="0" cy="2438400"/>
          </a:xfrm>
          <a:prstGeom prst="straightConnector1">
            <a:avLst/>
          </a:prstGeom>
          <a:ln w="1143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>
            <a:extLst>
              <a:ext uri="{FF2B5EF4-FFF2-40B4-BE49-F238E27FC236}">
                <a16:creationId xmlns:a16="http://schemas.microsoft.com/office/drawing/2014/main" id="{58037FD0-35FE-5EB3-FC54-064C44884FE8}"/>
              </a:ext>
            </a:extLst>
          </p:cNvPr>
          <p:cNvSpPr/>
          <p:nvPr/>
        </p:nvSpPr>
        <p:spPr>
          <a:xfrm>
            <a:off x="8351016" y="7257204"/>
            <a:ext cx="8010454" cy="3502871"/>
          </a:xfrm>
          <a:prstGeom prst="rect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D9479D-C549-7BFC-D8FA-B01A85B050E3}"/>
              </a:ext>
            </a:extLst>
          </p:cNvPr>
          <p:cNvSpPr txBox="1"/>
          <p:nvPr/>
        </p:nvSpPr>
        <p:spPr>
          <a:xfrm>
            <a:off x="8528050" y="7407275"/>
            <a:ext cx="7619997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Tentativo di decifrare un messaggio ‘’andando per tentativi’’, utilizzando l’approccio della prova e dell’errore, sperando, alla fine, di indovinare. </a:t>
            </a:r>
          </a:p>
        </p:txBody>
      </p:sp>
    </p:spTree>
    <p:extLst>
      <p:ext uri="{BB962C8B-B14F-4D97-AF65-F5344CB8AC3E}">
        <p14:creationId xmlns:p14="http://schemas.microsoft.com/office/powerpoint/2010/main" val="2187464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256" y="1993781"/>
            <a:ext cx="890024" cy="8900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0882" y="1992275"/>
            <a:ext cx="890025" cy="8930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8507" y="1992275"/>
            <a:ext cx="890025" cy="8930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36132" y="1992275"/>
            <a:ext cx="890025" cy="8930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3757" y="1992275"/>
            <a:ext cx="890025" cy="89303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11382" y="1992275"/>
            <a:ext cx="890025" cy="89303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9008" y="1992275"/>
            <a:ext cx="890025" cy="89303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6633" y="1992275"/>
            <a:ext cx="890025" cy="8930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24257" y="1992275"/>
            <a:ext cx="890025" cy="89303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1883" y="1992275"/>
            <a:ext cx="890025" cy="89303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99510" y="1992274"/>
            <a:ext cx="890024" cy="89303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37134" y="1992275"/>
            <a:ext cx="890025" cy="89303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74761" y="1992275"/>
            <a:ext cx="890025" cy="89303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12386" y="1992274"/>
            <a:ext cx="890025" cy="89303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350013" y="1992274"/>
            <a:ext cx="890025" cy="89303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287637" y="1992275"/>
            <a:ext cx="890025" cy="89303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162890" y="1992275"/>
            <a:ext cx="890025" cy="89303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038131" y="1992274"/>
            <a:ext cx="890025" cy="89303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225262" y="1992275"/>
            <a:ext cx="890025" cy="89303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100515" y="1992275"/>
            <a:ext cx="890025" cy="89303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975759" y="1992274"/>
            <a:ext cx="890025" cy="89303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728774" y="3298329"/>
            <a:ext cx="890025" cy="89002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540526" y="3298328"/>
            <a:ext cx="890025" cy="89303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979779" y="3298328"/>
            <a:ext cx="890025" cy="89303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0784" y="3298328"/>
            <a:ext cx="890025" cy="89303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289523" y="3298329"/>
            <a:ext cx="890025" cy="89303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854277" y="3298328"/>
            <a:ext cx="890025" cy="89303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68033" y="3298328"/>
            <a:ext cx="890025" cy="89303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3352273" y="3298328"/>
            <a:ext cx="890025" cy="89303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226762" y="3298328"/>
            <a:ext cx="890025" cy="89303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7101260" y="3298328"/>
            <a:ext cx="890025" cy="89303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666025" y="3298328"/>
            <a:ext cx="890025" cy="893036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105282" y="3298329"/>
            <a:ext cx="890025" cy="89303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8975758" y="3298328"/>
            <a:ext cx="890025" cy="89303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603274" y="3298328"/>
            <a:ext cx="890030" cy="893036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77776" y="3298328"/>
            <a:ext cx="890025" cy="893036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042531" y="3298328"/>
            <a:ext cx="890025" cy="893036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6164010" y="3298328"/>
            <a:ext cx="890025" cy="893036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8038508" y="3298328"/>
            <a:ext cx="890025" cy="89303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917028" y="3298328"/>
            <a:ext cx="890025" cy="893036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2415024" y="3298328"/>
            <a:ext cx="890025" cy="893036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791526" y="3298328"/>
            <a:ext cx="890025" cy="893036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438839" y="2018014"/>
            <a:ext cx="19250660" cy="2087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65835" algn="l"/>
                <a:tab pos="1880870" algn="l"/>
                <a:tab pos="2822575" algn="l"/>
                <a:tab pos="3799840" algn="l"/>
                <a:tab pos="4745355" algn="l"/>
                <a:tab pos="5626735" algn="l"/>
                <a:tab pos="6563359" algn="l"/>
                <a:tab pos="7647305" algn="l"/>
                <a:tab pos="8492490" algn="l"/>
                <a:tab pos="9398000" algn="l"/>
                <a:tab pos="10372725" algn="l"/>
                <a:tab pos="11209020" algn="l"/>
                <a:tab pos="12193905" algn="l"/>
                <a:tab pos="13119735" algn="l"/>
                <a:tab pos="14099540" algn="l"/>
                <a:tab pos="14994890" algn="l"/>
                <a:tab pos="15967710" algn="l"/>
                <a:tab pos="16908145" algn="l"/>
                <a:tab pos="17854930" algn="l"/>
                <a:tab pos="18726150" algn="l"/>
              </a:tabLst>
            </a:pPr>
            <a:r>
              <a:rPr sz="4950" b="1" spc="-165" dirty="0">
                <a:solidFill>
                  <a:srgbClr val="FFFFFF"/>
                </a:solidFill>
                <a:latin typeface="Arial"/>
                <a:cs typeface="Arial"/>
              </a:rPr>
              <a:t>A	</a:t>
            </a:r>
            <a:r>
              <a:rPr sz="4950" b="1" spc="-415" dirty="0">
                <a:solidFill>
                  <a:srgbClr val="FFFFFF"/>
                </a:solidFill>
                <a:latin typeface="Arial"/>
                <a:cs typeface="Arial"/>
              </a:rPr>
              <a:t>B	</a:t>
            </a:r>
            <a:r>
              <a:rPr sz="4950" b="1" spc="-55" dirty="0">
                <a:solidFill>
                  <a:srgbClr val="FFFFFF"/>
                </a:solidFill>
                <a:latin typeface="Arial"/>
                <a:cs typeface="Arial"/>
              </a:rPr>
              <a:t>C	</a:t>
            </a:r>
            <a:r>
              <a:rPr sz="4950" b="1" spc="-114" dirty="0">
                <a:solidFill>
                  <a:srgbClr val="FFFFFF"/>
                </a:solidFill>
                <a:latin typeface="Arial"/>
                <a:cs typeface="Arial"/>
              </a:rPr>
              <a:t>D	</a:t>
            </a:r>
            <a:r>
              <a:rPr sz="4950" b="1" spc="-47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4950" b="1" spc="-315" dirty="0">
                <a:solidFill>
                  <a:srgbClr val="FFFFFF"/>
                </a:solidFill>
                <a:latin typeface="Arial"/>
                <a:cs typeface="Arial"/>
              </a:rPr>
              <a:t>F	</a:t>
            </a:r>
            <a:r>
              <a:rPr sz="4950" b="1" spc="-254" dirty="0">
                <a:solidFill>
                  <a:srgbClr val="FFFFFF"/>
                </a:solidFill>
                <a:latin typeface="Arial"/>
                <a:cs typeface="Arial"/>
              </a:rPr>
              <a:t>G	</a:t>
            </a:r>
            <a:r>
              <a:rPr sz="4950" b="1" spc="30" dirty="0">
                <a:solidFill>
                  <a:srgbClr val="FFFFFF"/>
                </a:solidFill>
                <a:latin typeface="Arial"/>
                <a:cs typeface="Arial"/>
              </a:rPr>
              <a:t>H	</a:t>
            </a:r>
            <a:r>
              <a:rPr sz="4950" b="1" spc="-70" dirty="0">
                <a:solidFill>
                  <a:srgbClr val="FFFFFF"/>
                </a:solidFill>
                <a:latin typeface="Arial"/>
                <a:cs typeface="Arial"/>
              </a:rPr>
              <a:t>I	</a:t>
            </a:r>
            <a:r>
              <a:rPr sz="4950" b="1" spc="5" dirty="0">
                <a:solidFill>
                  <a:srgbClr val="FFFFFF"/>
                </a:solidFill>
                <a:latin typeface="Arial"/>
                <a:cs typeface="Arial"/>
              </a:rPr>
              <a:t>J	</a:t>
            </a:r>
            <a:r>
              <a:rPr sz="4950" b="1" spc="-310" dirty="0">
                <a:solidFill>
                  <a:srgbClr val="FFFFFF"/>
                </a:solidFill>
                <a:latin typeface="Arial"/>
                <a:cs typeface="Arial"/>
              </a:rPr>
              <a:t>K	</a:t>
            </a:r>
            <a:r>
              <a:rPr sz="4950" b="1" spc="-340" dirty="0">
                <a:solidFill>
                  <a:srgbClr val="FFFFFF"/>
                </a:solidFill>
                <a:latin typeface="Arial"/>
                <a:cs typeface="Arial"/>
              </a:rPr>
              <a:t>L	</a:t>
            </a:r>
            <a:r>
              <a:rPr sz="4950" b="1" spc="145" dirty="0">
                <a:solidFill>
                  <a:srgbClr val="FFFFFF"/>
                </a:solidFill>
                <a:latin typeface="Arial"/>
                <a:cs typeface="Arial"/>
              </a:rPr>
              <a:t>M	</a:t>
            </a:r>
            <a:r>
              <a:rPr sz="4950" b="1" spc="-45" dirty="0">
                <a:solidFill>
                  <a:srgbClr val="FFFFFF"/>
                </a:solidFill>
                <a:latin typeface="Arial"/>
                <a:cs typeface="Arial"/>
              </a:rPr>
              <a:t>N	</a:t>
            </a:r>
            <a:r>
              <a:rPr sz="4950" b="1" spc="-130" dirty="0">
                <a:solidFill>
                  <a:srgbClr val="FFFFFF"/>
                </a:solidFill>
                <a:latin typeface="Arial"/>
                <a:cs typeface="Arial"/>
              </a:rPr>
              <a:t>O	</a:t>
            </a:r>
            <a:r>
              <a:rPr sz="4950" b="1" spc="-250" dirty="0">
                <a:solidFill>
                  <a:srgbClr val="FFFFFF"/>
                </a:solidFill>
                <a:latin typeface="Arial"/>
                <a:cs typeface="Arial"/>
              </a:rPr>
              <a:t>P	</a:t>
            </a:r>
            <a:r>
              <a:rPr sz="4950" b="1" spc="-130" dirty="0">
                <a:solidFill>
                  <a:srgbClr val="FFFFFF"/>
                </a:solidFill>
                <a:latin typeface="Arial"/>
                <a:cs typeface="Arial"/>
              </a:rPr>
              <a:t>Q	</a:t>
            </a:r>
            <a:r>
              <a:rPr sz="4950" b="1" spc="-409" dirty="0">
                <a:solidFill>
                  <a:srgbClr val="FFFFFF"/>
                </a:solidFill>
                <a:latin typeface="Arial"/>
                <a:cs typeface="Arial"/>
              </a:rPr>
              <a:t>R	</a:t>
            </a:r>
            <a:r>
              <a:rPr sz="4950" b="1" spc="-180" dirty="0">
                <a:solidFill>
                  <a:srgbClr val="FFFFFF"/>
                </a:solidFill>
                <a:latin typeface="Arial"/>
                <a:cs typeface="Arial"/>
              </a:rPr>
              <a:t>S	</a:t>
            </a:r>
            <a:r>
              <a:rPr sz="4950" b="1" spc="-50" dirty="0">
                <a:solidFill>
                  <a:srgbClr val="FFFFFF"/>
                </a:solidFill>
                <a:latin typeface="Arial"/>
                <a:cs typeface="Arial"/>
              </a:rPr>
              <a:t>T	</a:t>
            </a:r>
            <a:r>
              <a:rPr sz="4950" b="1" spc="-930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4950" dirty="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4330"/>
              </a:spcBef>
              <a:tabLst>
                <a:tab pos="945515" algn="l"/>
                <a:tab pos="1886585" algn="l"/>
                <a:tab pos="2847340" algn="l"/>
                <a:tab pos="3761740" algn="l"/>
                <a:tab pos="4724400" algn="l"/>
                <a:tab pos="5688330" algn="l"/>
                <a:tab pos="6561455" algn="l"/>
                <a:tab pos="7517765" algn="l"/>
                <a:tab pos="8400415" algn="l"/>
                <a:tab pos="9415145" algn="l"/>
                <a:tab pos="10345420" algn="l"/>
                <a:tab pos="11247120" algn="l"/>
                <a:tab pos="12245975" algn="l"/>
                <a:tab pos="13129260" algn="l"/>
                <a:tab pos="14115415" algn="l"/>
                <a:tab pos="15149830" algn="l"/>
                <a:tab pos="15981044" algn="l"/>
                <a:tab pos="16936720" algn="l"/>
                <a:tab pos="17837150" algn="l"/>
                <a:tab pos="18726150" algn="l"/>
              </a:tabLst>
            </a:pPr>
            <a:r>
              <a:rPr sz="4950" b="1" spc="-114" dirty="0">
                <a:solidFill>
                  <a:srgbClr val="FFFFFF"/>
                </a:solidFill>
                <a:latin typeface="Arial"/>
                <a:cs typeface="Arial"/>
              </a:rPr>
              <a:t>D	</a:t>
            </a:r>
            <a:r>
              <a:rPr sz="4950" b="1" spc="-254" dirty="0">
                <a:solidFill>
                  <a:srgbClr val="FFFFFF"/>
                </a:solidFill>
                <a:latin typeface="Arial"/>
                <a:cs typeface="Arial"/>
              </a:rPr>
              <a:t>G	</a:t>
            </a:r>
            <a:r>
              <a:rPr sz="4950" b="1" spc="-45" dirty="0">
                <a:solidFill>
                  <a:srgbClr val="FFFFFF"/>
                </a:solidFill>
                <a:latin typeface="Arial"/>
                <a:cs typeface="Arial"/>
              </a:rPr>
              <a:t>N	</a:t>
            </a:r>
            <a:r>
              <a:rPr sz="4950" b="1" spc="-409" dirty="0">
                <a:solidFill>
                  <a:srgbClr val="FFFFFF"/>
                </a:solidFill>
                <a:latin typeface="Arial"/>
                <a:cs typeface="Arial"/>
              </a:rPr>
              <a:t>R	</a:t>
            </a:r>
            <a:r>
              <a:rPr sz="4950" b="1" spc="-55" dirty="0">
                <a:solidFill>
                  <a:srgbClr val="FFFFFF"/>
                </a:solidFill>
                <a:latin typeface="Arial"/>
                <a:cs typeface="Arial"/>
              </a:rPr>
              <a:t>C	</a:t>
            </a:r>
            <a:r>
              <a:rPr sz="4950" b="1" spc="-180" dirty="0">
                <a:solidFill>
                  <a:srgbClr val="FFFFFF"/>
                </a:solidFill>
                <a:latin typeface="Arial"/>
                <a:cs typeface="Arial"/>
              </a:rPr>
              <a:t>S	</a:t>
            </a:r>
            <a:r>
              <a:rPr sz="4950" b="1" spc="-315" dirty="0">
                <a:solidFill>
                  <a:srgbClr val="FFFFFF"/>
                </a:solidFill>
                <a:latin typeface="Arial"/>
                <a:cs typeface="Arial"/>
              </a:rPr>
              <a:t>F	</a:t>
            </a:r>
            <a:r>
              <a:rPr sz="4950" b="1" spc="-130" dirty="0">
                <a:solidFill>
                  <a:srgbClr val="FFFFFF"/>
                </a:solidFill>
                <a:latin typeface="Arial"/>
                <a:cs typeface="Arial"/>
              </a:rPr>
              <a:t>O	</a:t>
            </a:r>
            <a:r>
              <a:rPr sz="4950" b="1" spc="-165" dirty="0">
                <a:solidFill>
                  <a:srgbClr val="FFFFFF"/>
                </a:solidFill>
                <a:latin typeface="Arial"/>
                <a:cs typeface="Arial"/>
              </a:rPr>
              <a:t>A	</a:t>
            </a:r>
            <a:r>
              <a:rPr sz="4950" b="1" spc="145" dirty="0">
                <a:solidFill>
                  <a:srgbClr val="FFFFFF"/>
                </a:solidFill>
                <a:latin typeface="Arial"/>
                <a:cs typeface="Arial"/>
              </a:rPr>
              <a:t>M	</a:t>
            </a:r>
            <a:r>
              <a:rPr sz="4950" b="1" spc="-250" dirty="0">
                <a:solidFill>
                  <a:srgbClr val="FFFFFF"/>
                </a:solidFill>
                <a:latin typeface="Arial"/>
                <a:cs typeface="Arial"/>
              </a:rPr>
              <a:t>P	</a:t>
            </a:r>
            <a:r>
              <a:rPr sz="4950" b="1" spc="-415" dirty="0">
                <a:solidFill>
                  <a:srgbClr val="FFFFFF"/>
                </a:solidFill>
                <a:latin typeface="Arial"/>
                <a:cs typeface="Arial"/>
              </a:rPr>
              <a:t>B	</a:t>
            </a:r>
            <a:r>
              <a:rPr sz="4950" b="1" spc="-130" dirty="0">
                <a:solidFill>
                  <a:srgbClr val="FFFFFF"/>
                </a:solidFill>
                <a:latin typeface="Arial"/>
                <a:cs typeface="Arial"/>
              </a:rPr>
              <a:t>Q	</a:t>
            </a:r>
            <a:r>
              <a:rPr sz="4950" b="1" spc="5" dirty="0">
                <a:solidFill>
                  <a:srgbClr val="FFFFFF"/>
                </a:solidFill>
                <a:latin typeface="Arial"/>
                <a:cs typeface="Arial"/>
              </a:rPr>
              <a:t>J	</a:t>
            </a:r>
            <a:r>
              <a:rPr sz="4950" b="1" spc="30" dirty="0">
                <a:solidFill>
                  <a:srgbClr val="FFFFFF"/>
                </a:solidFill>
                <a:latin typeface="Arial"/>
                <a:cs typeface="Arial"/>
              </a:rPr>
              <a:t>H	</a:t>
            </a:r>
            <a:r>
              <a:rPr sz="4950" b="1" spc="-47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4950" b="1" spc="-70" dirty="0">
                <a:solidFill>
                  <a:srgbClr val="FFFFFF"/>
                </a:solidFill>
                <a:latin typeface="Arial"/>
                <a:cs typeface="Arial"/>
              </a:rPr>
              <a:t>I	</a:t>
            </a:r>
            <a:r>
              <a:rPr sz="4950" b="1" spc="-50" dirty="0">
                <a:solidFill>
                  <a:srgbClr val="FFFFFF"/>
                </a:solidFill>
                <a:latin typeface="Arial"/>
                <a:cs typeface="Arial"/>
              </a:rPr>
              <a:t>T	</a:t>
            </a:r>
            <a:r>
              <a:rPr sz="4950" b="1" spc="-340" dirty="0">
                <a:solidFill>
                  <a:srgbClr val="FFFFFF"/>
                </a:solidFill>
                <a:latin typeface="Arial"/>
                <a:cs typeface="Arial"/>
              </a:rPr>
              <a:t>L	</a:t>
            </a:r>
            <a:r>
              <a:rPr sz="4950" b="1" spc="-310" dirty="0">
                <a:solidFill>
                  <a:srgbClr val="FFFFFF"/>
                </a:solidFill>
                <a:latin typeface="Arial"/>
                <a:cs typeface="Arial"/>
              </a:rPr>
              <a:t>K	</a:t>
            </a:r>
            <a:r>
              <a:rPr sz="4950" b="1" spc="-930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4950" dirty="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327909" y="8214234"/>
            <a:ext cx="7724140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500" i="1" spc="390" dirty="0">
                <a:solidFill>
                  <a:srgbClr val="5E5E5E"/>
                </a:solidFill>
                <a:latin typeface="Times New Roman"/>
                <a:cs typeface="Times New Roman"/>
              </a:rPr>
              <a:t>K</a:t>
            </a:r>
            <a:r>
              <a:rPr sz="7950" spc="-727" baseline="29350" dirty="0">
                <a:solidFill>
                  <a:srgbClr val="5E5E5E"/>
                </a:solidFill>
                <a:latin typeface="Lucida Sans Unicode"/>
                <a:cs typeface="Lucida Sans Unicode"/>
              </a:rPr>
              <a:t>⋆</a:t>
            </a:r>
            <a:r>
              <a:rPr sz="7950" spc="607" baseline="29350" dirty="0">
                <a:solidFill>
                  <a:srgbClr val="5E5E5E"/>
                </a:solidFill>
                <a:latin typeface="Lucida Sans Unicode"/>
                <a:cs typeface="Lucida Sans Unicode"/>
              </a:rPr>
              <a:t> </a:t>
            </a:r>
            <a:r>
              <a:rPr sz="7500" spc="985" dirty="0">
                <a:solidFill>
                  <a:srgbClr val="5E5E5E"/>
                </a:solidFill>
                <a:latin typeface="Cambria"/>
                <a:cs typeface="Cambria"/>
              </a:rPr>
              <a:t>=</a:t>
            </a:r>
            <a:r>
              <a:rPr sz="7500" spc="43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7500" spc="-405" dirty="0">
                <a:solidFill>
                  <a:srgbClr val="5E5E5E"/>
                </a:solidFill>
                <a:latin typeface="Cambria"/>
                <a:cs typeface="Cambria"/>
              </a:rPr>
              <a:t>2</a:t>
            </a:r>
            <a:r>
              <a:rPr sz="7500" spc="10" dirty="0">
                <a:solidFill>
                  <a:srgbClr val="5E5E5E"/>
                </a:solidFill>
                <a:latin typeface="Cambria"/>
                <a:cs typeface="Cambria"/>
              </a:rPr>
              <a:t>6</a:t>
            </a:r>
            <a:r>
              <a:rPr sz="7500" spc="355" dirty="0">
                <a:solidFill>
                  <a:srgbClr val="5E5E5E"/>
                </a:solidFill>
                <a:latin typeface="Cambria"/>
                <a:cs typeface="Cambria"/>
              </a:rPr>
              <a:t>!</a:t>
            </a:r>
            <a:r>
              <a:rPr sz="7500" spc="43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7500" spc="-825" dirty="0">
                <a:solidFill>
                  <a:srgbClr val="5E5E5E"/>
                </a:solidFill>
                <a:latin typeface="Lucida Sans Unicode"/>
                <a:cs typeface="Lucida Sans Unicode"/>
              </a:rPr>
              <a:t>≈</a:t>
            </a:r>
            <a:r>
              <a:rPr sz="7500" spc="-290" dirty="0">
                <a:solidFill>
                  <a:srgbClr val="5E5E5E"/>
                </a:solidFill>
                <a:latin typeface="Lucida Sans Unicode"/>
                <a:cs typeface="Lucida Sans Unicode"/>
              </a:rPr>
              <a:t> </a:t>
            </a:r>
            <a:r>
              <a:rPr sz="7500" spc="-405" dirty="0">
                <a:solidFill>
                  <a:srgbClr val="5E5E5E"/>
                </a:solidFill>
                <a:latin typeface="Cambria"/>
                <a:cs typeface="Cambria"/>
              </a:rPr>
              <a:t>4</a:t>
            </a:r>
            <a:r>
              <a:rPr sz="7500" spc="1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7500" spc="-1200" dirty="0">
                <a:solidFill>
                  <a:srgbClr val="5E5E5E"/>
                </a:solidFill>
                <a:latin typeface="Lucida Sans Unicode"/>
                <a:cs typeface="Lucida Sans Unicode"/>
              </a:rPr>
              <a:t>⋅</a:t>
            </a:r>
            <a:r>
              <a:rPr sz="7500" spc="-710" dirty="0">
                <a:solidFill>
                  <a:srgbClr val="5E5E5E"/>
                </a:solidFill>
                <a:latin typeface="Lucida Sans Unicode"/>
                <a:cs typeface="Lucida Sans Unicode"/>
              </a:rPr>
              <a:t> </a:t>
            </a:r>
            <a:r>
              <a:rPr sz="7500" spc="-405" dirty="0">
                <a:solidFill>
                  <a:srgbClr val="5E5E5E"/>
                </a:solidFill>
                <a:latin typeface="Cambria"/>
                <a:cs typeface="Cambria"/>
              </a:rPr>
              <a:t>10</a:t>
            </a:r>
            <a:r>
              <a:rPr sz="7950" spc="-412" baseline="29350" dirty="0">
                <a:solidFill>
                  <a:srgbClr val="5E5E5E"/>
                </a:solidFill>
                <a:latin typeface="Cambria"/>
                <a:cs typeface="Cambria"/>
              </a:rPr>
              <a:t>2</a:t>
            </a:r>
            <a:r>
              <a:rPr lang="it-IT" sz="7950" spc="-412" baseline="29350" dirty="0">
                <a:solidFill>
                  <a:srgbClr val="5E5E5E"/>
                </a:solidFill>
                <a:latin typeface="Cambria"/>
                <a:cs typeface="Cambria"/>
              </a:rPr>
              <a:t>6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D641CBE1-15D5-FBA0-7788-431E2B04D12F}"/>
              </a:ext>
            </a:extLst>
          </p:cNvPr>
          <p:cNvSpPr txBox="1"/>
          <p:nvPr/>
        </p:nvSpPr>
        <p:spPr>
          <a:xfrm>
            <a:off x="1974775" y="5413279"/>
            <a:ext cx="151542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Mescolo (permuto) ‘’a caso’’ all’interno dell’alfabeto, abbandonando i semplici shift visti finora</a:t>
            </a:r>
          </a:p>
        </p:txBody>
      </p:sp>
      <p:pic>
        <p:nvPicPr>
          <p:cNvPr id="63" name="Immagine 62">
            <a:extLst>
              <a:ext uri="{FF2B5EF4-FFF2-40B4-BE49-F238E27FC236}">
                <a16:creationId xmlns:a16="http://schemas.microsoft.com/office/drawing/2014/main" id="{6B0F3ED0-67B8-DD84-535B-51F45DA9ED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118850" y="7141836"/>
            <a:ext cx="2947988" cy="3311782"/>
          </a:xfrm>
          <a:prstGeom prst="rect">
            <a:avLst/>
          </a:prstGeom>
        </p:spPr>
      </p:pic>
      <p:sp>
        <p:nvSpPr>
          <p:cNvPr id="66" name="Bolla: nuvola 65">
            <a:extLst>
              <a:ext uri="{FF2B5EF4-FFF2-40B4-BE49-F238E27FC236}">
                <a16:creationId xmlns:a16="http://schemas.microsoft.com/office/drawing/2014/main" id="{D6927631-ADAD-AE66-D479-203863ACDF4C}"/>
              </a:ext>
            </a:extLst>
          </p:cNvPr>
          <p:cNvSpPr/>
          <p:nvPr/>
        </p:nvSpPr>
        <p:spPr>
          <a:xfrm rot="10380372" flipH="1">
            <a:off x="13789870" y="8106587"/>
            <a:ext cx="4593363" cy="2420976"/>
          </a:xfrm>
          <a:prstGeom prst="cloudCallout">
            <a:avLst/>
          </a:prstGeom>
          <a:solidFill>
            <a:srgbClr val="D9DF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09374625-2903-5E17-AF0E-9BBFD26BA0F4}"/>
              </a:ext>
            </a:extLst>
          </p:cNvPr>
          <p:cNvSpPr txBox="1"/>
          <p:nvPr/>
        </p:nvSpPr>
        <p:spPr>
          <a:xfrm>
            <a:off x="14732649" y="8642556"/>
            <a:ext cx="29479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miei segreti sono finalmente al sicuro!</a:t>
            </a:r>
          </a:p>
        </p:txBody>
      </p:sp>
    </p:spTree>
    <p:extLst>
      <p:ext uri="{BB962C8B-B14F-4D97-AF65-F5344CB8AC3E}">
        <p14:creationId xmlns:p14="http://schemas.microsoft.com/office/powerpoint/2010/main" val="3081432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/>
          <p:nvPr/>
        </p:nvSpPr>
        <p:spPr>
          <a:xfrm>
            <a:off x="15796116" y="2090650"/>
            <a:ext cx="2586990" cy="36899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0"/>
              </a:spcBef>
            </a:pPr>
            <a:r>
              <a:rPr sz="4100" spc="-60" dirty="0">
                <a:solidFill>
                  <a:srgbClr val="5E5E5E"/>
                </a:solidFill>
                <a:latin typeface="Tahoma"/>
                <a:cs typeface="Tahoma"/>
              </a:rPr>
              <a:t>Frequenza</a:t>
            </a:r>
            <a:r>
              <a:rPr sz="4100" spc="-60" dirty="0">
                <a:solidFill>
                  <a:srgbClr val="5E5E5E"/>
                </a:solidFill>
                <a:latin typeface="Microsoft YaHei"/>
                <a:cs typeface="Microsoft YaHei"/>
              </a:rPr>
              <a:t>?</a:t>
            </a:r>
            <a:endParaRPr sz="4100" dirty="0">
              <a:latin typeface="Microsoft YaHei"/>
              <a:cs typeface="Microsoft YaHei"/>
            </a:endParaRPr>
          </a:p>
          <a:p>
            <a:pPr marR="138430" algn="r">
              <a:lnSpc>
                <a:spcPct val="100000"/>
              </a:lnSpc>
              <a:spcBef>
                <a:spcPts val="3050"/>
              </a:spcBef>
            </a:pPr>
            <a:r>
              <a:rPr sz="4100" spc="200" dirty="0">
                <a:solidFill>
                  <a:srgbClr val="5E5E5E"/>
                </a:solidFill>
                <a:latin typeface="Tahoma"/>
                <a:cs typeface="Tahoma"/>
              </a:rPr>
              <a:t>3</a:t>
            </a:r>
            <a:r>
              <a:rPr sz="4100" spc="-44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4100" spc="-135" dirty="0">
                <a:solidFill>
                  <a:srgbClr val="5E5E5E"/>
                </a:solidFill>
                <a:latin typeface="Tahoma"/>
                <a:cs typeface="Tahoma"/>
              </a:rPr>
              <a:t>v</a:t>
            </a:r>
            <a:r>
              <a:rPr sz="4100" spc="-95" dirty="0">
                <a:solidFill>
                  <a:srgbClr val="5E5E5E"/>
                </a:solidFill>
                <a:latin typeface="Tahoma"/>
                <a:cs typeface="Tahoma"/>
              </a:rPr>
              <a:t>ol</a:t>
            </a:r>
            <a:r>
              <a:rPr sz="4100" spc="-140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4100" spc="-50" dirty="0">
                <a:solidFill>
                  <a:srgbClr val="5E5E5E"/>
                </a:solidFill>
                <a:latin typeface="Tahoma"/>
                <a:cs typeface="Tahoma"/>
              </a:rPr>
              <a:t>e</a:t>
            </a:r>
            <a:endParaRPr sz="4100" dirty="0">
              <a:latin typeface="Tahoma"/>
              <a:cs typeface="Tahoma"/>
            </a:endParaRPr>
          </a:p>
          <a:p>
            <a:pPr marR="146050" algn="r">
              <a:lnSpc>
                <a:spcPct val="100000"/>
              </a:lnSpc>
              <a:spcBef>
                <a:spcPts val="3050"/>
              </a:spcBef>
            </a:pPr>
            <a:r>
              <a:rPr sz="4100" spc="90" dirty="0">
                <a:solidFill>
                  <a:srgbClr val="5E5E5E"/>
                </a:solidFill>
                <a:latin typeface="Tahoma"/>
                <a:cs typeface="Tahoma"/>
              </a:rPr>
              <a:t>2</a:t>
            </a:r>
            <a:r>
              <a:rPr sz="4100" spc="-44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Tahoma"/>
                <a:cs typeface="Tahoma"/>
              </a:rPr>
              <a:t>v</a:t>
            </a:r>
            <a:r>
              <a:rPr sz="4100" spc="-95" dirty="0">
                <a:solidFill>
                  <a:srgbClr val="5E5E5E"/>
                </a:solidFill>
                <a:latin typeface="Tahoma"/>
                <a:cs typeface="Tahoma"/>
              </a:rPr>
              <a:t>ol</a:t>
            </a:r>
            <a:r>
              <a:rPr sz="4100" spc="-140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4100" spc="-50" dirty="0">
                <a:solidFill>
                  <a:srgbClr val="5E5E5E"/>
                </a:solidFill>
                <a:latin typeface="Tahoma"/>
                <a:cs typeface="Tahoma"/>
              </a:rPr>
              <a:t>e</a:t>
            </a:r>
            <a:endParaRPr sz="4100" dirty="0">
              <a:latin typeface="Tahoma"/>
              <a:cs typeface="Tahoma"/>
            </a:endParaRPr>
          </a:p>
          <a:p>
            <a:pPr marR="146050" algn="r">
              <a:lnSpc>
                <a:spcPct val="100000"/>
              </a:lnSpc>
              <a:spcBef>
                <a:spcPts val="3050"/>
              </a:spcBef>
            </a:pPr>
            <a:r>
              <a:rPr sz="4100" spc="90" dirty="0">
                <a:solidFill>
                  <a:srgbClr val="5E5E5E"/>
                </a:solidFill>
                <a:latin typeface="Tahoma"/>
                <a:cs typeface="Tahoma"/>
              </a:rPr>
              <a:t>2</a:t>
            </a:r>
            <a:r>
              <a:rPr sz="4100" spc="-44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Tahoma"/>
                <a:cs typeface="Tahoma"/>
              </a:rPr>
              <a:t>v</a:t>
            </a:r>
            <a:r>
              <a:rPr sz="4100" spc="-95" dirty="0">
                <a:solidFill>
                  <a:srgbClr val="5E5E5E"/>
                </a:solidFill>
                <a:latin typeface="Tahoma"/>
                <a:cs typeface="Tahoma"/>
              </a:rPr>
              <a:t>ol</a:t>
            </a:r>
            <a:r>
              <a:rPr sz="4100" spc="-140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4100" spc="-50" dirty="0">
                <a:solidFill>
                  <a:srgbClr val="5E5E5E"/>
                </a:solidFill>
                <a:latin typeface="Tahoma"/>
                <a:cs typeface="Tahoma"/>
              </a:rPr>
              <a:t>e</a:t>
            </a:r>
            <a:endParaRPr sz="41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59856" y="236202"/>
            <a:ext cx="57829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5" dirty="0"/>
              <a:t>Crittoanalisi</a:t>
            </a:r>
          </a:p>
        </p:txBody>
      </p:sp>
      <p:sp>
        <p:nvSpPr>
          <p:cNvPr id="4" name="object 4"/>
          <p:cNvSpPr/>
          <p:nvPr/>
        </p:nvSpPr>
        <p:spPr>
          <a:xfrm>
            <a:off x="4010349" y="7209204"/>
            <a:ext cx="12879705" cy="0"/>
          </a:xfrm>
          <a:custGeom>
            <a:avLst/>
            <a:gdLst/>
            <a:ahLst/>
            <a:cxnLst/>
            <a:rect l="l" t="t" r="r" b="b"/>
            <a:pathLst>
              <a:path w="12879705">
                <a:moveTo>
                  <a:pt x="0" y="0"/>
                </a:moveTo>
                <a:lnTo>
                  <a:pt x="12879192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999716" y="7999594"/>
            <a:ext cx="12900660" cy="2367280"/>
            <a:chOff x="3999716" y="7999594"/>
            <a:chExt cx="12900660" cy="2367280"/>
          </a:xfrm>
        </p:grpSpPr>
        <p:sp>
          <p:nvSpPr>
            <p:cNvPr id="6" name="object 6"/>
            <p:cNvSpPr/>
            <p:nvPr/>
          </p:nvSpPr>
          <p:spPr>
            <a:xfrm>
              <a:off x="4010349" y="8004992"/>
              <a:ext cx="701675" cy="1570990"/>
            </a:xfrm>
            <a:custGeom>
              <a:avLst/>
              <a:gdLst/>
              <a:ahLst/>
              <a:cxnLst/>
              <a:rect l="l" t="t" r="r" b="b"/>
              <a:pathLst>
                <a:path w="701675" h="1570990">
                  <a:moveTo>
                    <a:pt x="0" y="1570632"/>
                  </a:moveTo>
                  <a:lnTo>
                    <a:pt x="83766" y="1570632"/>
                  </a:lnTo>
                </a:path>
                <a:path w="701675" h="1570990">
                  <a:moveTo>
                    <a:pt x="523543" y="1570632"/>
                  </a:moveTo>
                  <a:lnTo>
                    <a:pt x="701548" y="1570632"/>
                  </a:lnTo>
                </a:path>
                <a:path w="701675" h="1570990">
                  <a:moveTo>
                    <a:pt x="0" y="785316"/>
                  </a:moveTo>
                  <a:lnTo>
                    <a:pt x="83766" y="785316"/>
                  </a:lnTo>
                </a:path>
                <a:path w="701675" h="1570990">
                  <a:moveTo>
                    <a:pt x="523543" y="785316"/>
                  </a:moveTo>
                  <a:lnTo>
                    <a:pt x="701548" y="785316"/>
                  </a:lnTo>
                </a:path>
                <a:path w="701675" h="1570990">
                  <a:moveTo>
                    <a:pt x="0" y="0"/>
                  </a:moveTo>
                  <a:lnTo>
                    <a:pt x="83766" y="0"/>
                  </a:lnTo>
                </a:path>
                <a:path w="701675" h="1570990">
                  <a:moveTo>
                    <a:pt x="523543" y="0"/>
                  </a:moveTo>
                  <a:lnTo>
                    <a:pt x="701548" y="0"/>
                  </a:lnTo>
                </a:path>
              </a:pathLst>
            </a:custGeom>
            <a:ln w="10470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05114" y="10360941"/>
              <a:ext cx="12889865" cy="0"/>
            </a:xfrm>
            <a:custGeom>
              <a:avLst/>
              <a:gdLst/>
              <a:ahLst/>
              <a:cxnLst/>
              <a:rect l="l" t="t" r="r" b="b"/>
              <a:pathLst>
                <a:path w="12889865">
                  <a:moveTo>
                    <a:pt x="0" y="0"/>
                  </a:moveTo>
                  <a:lnTo>
                    <a:pt x="12889663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51675" y="8004992"/>
              <a:ext cx="11737975" cy="1570990"/>
            </a:xfrm>
            <a:custGeom>
              <a:avLst/>
              <a:gdLst/>
              <a:ahLst/>
              <a:cxnLst/>
              <a:rect l="l" t="t" r="r" b="b"/>
              <a:pathLst>
                <a:path w="11737975" h="1570990">
                  <a:moveTo>
                    <a:pt x="0" y="1570632"/>
                  </a:moveTo>
                  <a:lnTo>
                    <a:pt x="167534" y="1570632"/>
                  </a:lnTo>
                </a:path>
                <a:path w="11737975" h="1570990">
                  <a:moveTo>
                    <a:pt x="0" y="785316"/>
                  </a:moveTo>
                  <a:lnTo>
                    <a:pt x="167534" y="785316"/>
                  </a:lnTo>
                </a:path>
                <a:path w="11737975" h="1570990">
                  <a:moveTo>
                    <a:pt x="0" y="0"/>
                  </a:moveTo>
                  <a:lnTo>
                    <a:pt x="167534" y="0"/>
                  </a:lnTo>
                </a:path>
                <a:path w="11737975" h="1570990">
                  <a:moveTo>
                    <a:pt x="607311" y="1570632"/>
                  </a:moveTo>
                  <a:lnTo>
                    <a:pt x="785316" y="1570632"/>
                  </a:lnTo>
                </a:path>
                <a:path w="11737975" h="1570990">
                  <a:moveTo>
                    <a:pt x="607311" y="785316"/>
                  </a:moveTo>
                  <a:lnTo>
                    <a:pt x="785316" y="785316"/>
                  </a:lnTo>
                </a:path>
                <a:path w="11737975" h="1570990">
                  <a:moveTo>
                    <a:pt x="607311" y="0"/>
                  </a:moveTo>
                  <a:lnTo>
                    <a:pt x="785316" y="0"/>
                  </a:lnTo>
                </a:path>
                <a:path w="11737975" h="1570990">
                  <a:moveTo>
                    <a:pt x="1225093" y="1570632"/>
                  </a:moveTo>
                  <a:lnTo>
                    <a:pt x="1403098" y="1570632"/>
                  </a:lnTo>
                </a:path>
                <a:path w="11737975" h="1570990">
                  <a:moveTo>
                    <a:pt x="1225093" y="785316"/>
                  </a:moveTo>
                  <a:lnTo>
                    <a:pt x="1403098" y="785316"/>
                  </a:lnTo>
                </a:path>
                <a:path w="11737975" h="1570990">
                  <a:moveTo>
                    <a:pt x="1225093" y="0"/>
                  </a:moveTo>
                  <a:lnTo>
                    <a:pt x="11737866" y="0"/>
                  </a:lnTo>
                </a:path>
                <a:path w="11737975" h="1570990">
                  <a:moveTo>
                    <a:pt x="1832404" y="1570632"/>
                  </a:moveTo>
                  <a:lnTo>
                    <a:pt x="2010410" y="1570632"/>
                  </a:lnTo>
                </a:path>
                <a:path w="11737975" h="1570990">
                  <a:moveTo>
                    <a:pt x="1832404" y="785316"/>
                  </a:moveTo>
                  <a:lnTo>
                    <a:pt x="2010410" y="785316"/>
                  </a:lnTo>
                </a:path>
                <a:path w="11737975" h="1570990">
                  <a:moveTo>
                    <a:pt x="2450187" y="1570632"/>
                  </a:moveTo>
                  <a:lnTo>
                    <a:pt x="2628192" y="1570632"/>
                  </a:lnTo>
                </a:path>
                <a:path w="11737975" h="1570990">
                  <a:moveTo>
                    <a:pt x="2450187" y="785316"/>
                  </a:moveTo>
                  <a:lnTo>
                    <a:pt x="2628192" y="785316"/>
                  </a:lnTo>
                </a:path>
                <a:path w="11737975" h="1570990">
                  <a:moveTo>
                    <a:pt x="3067969" y="1570632"/>
                  </a:moveTo>
                  <a:lnTo>
                    <a:pt x="3235503" y="1570632"/>
                  </a:lnTo>
                </a:path>
                <a:path w="11737975" h="1570990">
                  <a:moveTo>
                    <a:pt x="3067969" y="785316"/>
                  </a:moveTo>
                  <a:lnTo>
                    <a:pt x="11737866" y="785316"/>
                  </a:lnTo>
                </a:path>
                <a:path w="11737975" h="1570990">
                  <a:moveTo>
                    <a:pt x="3675280" y="1570632"/>
                  </a:moveTo>
                  <a:lnTo>
                    <a:pt x="3853285" y="1570632"/>
                  </a:lnTo>
                </a:path>
                <a:path w="11737975" h="1570990">
                  <a:moveTo>
                    <a:pt x="4293063" y="1570632"/>
                  </a:moveTo>
                  <a:lnTo>
                    <a:pt x="4471068" y="1570632"/>
                  </a:lnTo>
                </a:path>
                <a:path w="11737975" h="1570990">
                  <a:moveTo>
                    <a:pt x="4900374" y="1570632"/>
                  </a:moveTo>
                  <a:lnTo>
                    <a:pt x="5078379" y="1570632"/>
                  </a:lnTo>
                </a:path>
                <a:path w="11737975" h="1570990">
                  <a:moveTo>
                    <a:pt x="5518156" y="1570632"/>
                  </a:moveTo>
                  <a:lnTo>
                    <a:pt x="5696161" y="1570632"/>
                  </a:lnTo>
                </a:path>
                <a:path w="11737975" h="1570990">
                  <a:moveTo>
                    <a:pt x="6135938" y="1570632"/>
                  </a:moveTo>
                  <a:lnTo>
                    <a:pt x="6303473" y="1570632"/>
                  </a:lnTo>
                </a:path>
                <a:path w="11737975" h="1570990">
                  <a:moveTo>
                    <a:pt x="6743250" y="1570632"/>
                  </a:moveTo>
                  <a:lnTo>
                    <a:pt x="11737866" y="1570632"/>
                  </a:lnTo>
                </a:path>
              </a:pathLst>
            </a:custGeom>
            <a:ln w="10470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03698" y="7034477"/>
            <a:ext cx="13465810" cy="38373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70" dirty="0">
                <a:solidFill>
                  <a:srgbClr val="535353"/>
                </a:solidFill>
                <a:latin typeface="Arial MT"/>
                <a:cs typeface="Arial MT"/>
              </a:rPr>
              <a:t>12%</a:t>
            </a:r>
            <a:endParaRPr sz="2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Arial MT"/>
              <a:cs typeface="Arial MT"/>
            </a:endParaRPr>
          </a:p>
          <a:p>
            <a:pPr marL="163830">
              <a:lnSpc>
                <a:spcPct val="100000"/>
              </a:lnSpc>
            </a:pPr>
            <a:r>
              <a:rPr sz="2150" spc="110" dirty="0">
                <a:solidFill>
                  <a:srgbClr val="535353"/>
                </a:solidFill>
                <a:latin typeface="Arial MT"/>
                <a:cs typeface="Arial MT"/>
              </a:rPr>
              <a:t>9%</a:t>
            </a:r>
            <a:endParaRPr sz="2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Arial MT"/>
              <a:cs typeface="Arial MT"/>
            </a:endParaRPr>
          </a:p>
          <a:p>
            <a:pPr marL="163830">
              <a:lnSpc>
                <a:spcPct val="100000"/>
              </a:lnSpc>
              <a:spcBef>
                <a:spcPts val="5"/>
              </a:spcBef>
            </a:pPr>
            <a:r>
              <a:rPr sz="2150" spc="110" dirty="0">
                <a:solidFill>
                  <a:srgbClr val="535353"/>
                </a:solidFill>
                <a:latin typeface="Arial MT"/>
                <a:cs typeface="Arial MT"/>
              </a:rPr>
              <a:t>6%</a:t>
            </a:r>
            <a:endParaRPr sz="2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Arial MT"/>
              <a:cs typeface="Arial MT"/>
            </a:endParaRPr>
          </a:p>
          <a:p>
            <a:pPr marL="163830">
              <a:lnSpc>
                <a:spcPct val="100000"/>
              </a:lnSpc>
            </a:pPr>
            <a:r>
              <a:rPr sz="2150" spc="110" dirty="0">
                <a:solidFill>
                  <a:srgbClr val="535353"/>
                </a:solidFill>
                <a:latin typeface="Arial MT"/>
                <a:cs typeface="Arial MT"/>
              </a:rPr>
              <a:t>3%</a:t>
            </a:r>
            <a:endParaRPr sz="21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00">
              <a:latin typeface="Arial MT"/>
              <a:cs typeface="Arial MT"/>
            </a:endParaRPr>
          </a:p>
          <a:p>
            <a:pPr marL="1031875">
              <a:lnSpc>
                <a:spcPct val="100000"/>
              </a:lnSpc>
              <a:tabLst>
                <a:tab pos="1645285" algn="l"/>
                <a:tab pos="2305050" algn="l"/>
                <a:tab pos="2867025" algn="l"/>
                <a:tab pos="3482975" algn="l"/>
                <a:tab pos="4145915" algn="l"/>
                <a:tab pos="4742815" algn="l"/>
                <a:tab pos="5359400" algn="l"/>
                <a:tab pos="5945505" algn="l"/>
                <a:tab pos="6553834" algn="l"/>
                <a:tab pos="7158990" algn="l"/>
                <a:tab pos="7773034" algn="l"/>
                <a:tab pos="8392160" algn="l"/>
                <a:tab pos="8961755" algn="l"/>
                <a:tab pos="9627235" algn="l"/>
                <a:tab pos="10229850" algn="l"/>
                <a:tab pos="10846435" algn="l"/>
                <a:tab pos="11497945" algn="l"/>
                <a:tab pos="12068175" algn="l"/>
                <a:tab pos="12681585" algn="l"/>
                <a:tab pos="13311505" algn="l"/>
              </a:tabLst>
            </a:pPr>
            <a:r>
              <a:rPr sz="2300" spc="-40" dirty="0">
                <a:solidFill>
                  <a:srgbClr val="535353"/>
                </a:solidFill>
                <a:latin typeface="Arial MT"/>
                <a:cs typeface="Arial MT"/>
              </a:rPr>
              <a:t>e	a	</a:t>
            </a:r>
            <a:r>
              <a:rPr sz="2300" dirty="0">
                <a:solidFill>
                  <a:srgbClr val="535353"/>
                </a:solidFill>
                <a:latin typeface="Arial MT"/>
                <a:cs typeface="Arial MT"/>
              </a:rPr>
              <a:t>i	</a:t>
            </a:r>
            <a:r>
              <a:rPr sz="2300" spc="45" dirty="0">
                <a:solidFill>
                  <a:srgbClr val="535353"/>
                </a:solidFill>
                <a:latin typeface="Arial MT"/>
                <a:cs typeface="Arial MT"/>
              </a:rPr>
              <a:t>o	</a:t>
            </a:r>
            <a:r>
              <a:rPr sz="2300" dirty="0">
                <a:solidFill>
                  <a:srgbClr val="535353"/>
                </a:solidFill>
                <a:latin typeface="Arial MT"/>
                <a:cs typeface="Arial MT"/>
              </a:rPr>
              <a:t>n	l	r	</a:t>
            </a:r>
            <a:r>
              <a:rPr sz="2300" spc="85" dirty="0">
                <a:solidFill>
                  <a:srgbClr val="535353"/>
                </a:solidFill>
                <a:latin typeface="Arial MT"/>
                <a:cs typeface="Arial MT"/>
              </a:rPr>
              <a:t>t	</a:t>
            </a:r>
            <a:r>
              <a:rPr sz="2300" dirty="0">
                <a:solidFill>
                  <a:srgbClr val="535353"/>
                </a:solidFill>
                <a:latin typeface="Arial MT"/>
                <a:cs typeface="Arial MT"/>
              </a:rPr>
              <a:t>s	</a:t>
            </a:r>
            <a:r>
              <a:rPr sz="2300" spc="85" dirty="0">
                <a:solidFill>
                  <a:srgbClr val="535353"/>
                </a:solidFill>
                <a:latin typeface="Arial MT"/>
                <a:cs typeface="Arial MT"/>
              </a:rPr>
              <a:t>c	d	p	</a:t>
            </a:r>
            <a:r>
              <a:rPr sz="2300" dirty="0">
                <a:solidFill>
                  <a:srgbClr val="535353"/>
                </a:solidFill>
                <a:latin typeface="Arial MT"/>
                <a:cs typeface="Arial MT"/>
              </a:rPr>
              <a:t>u	</a:t>
            </a:r>
            <a:r>
              <a:rPr sz="2300" spc="50" dirty="0">
                <a:solidFill>
                  <a:srgbClr val="535353"/>
                </a:solidFill>
                <a:latin typeface="Arial MT"/>
                <a:cs typeface="Arial MT"/>
              </a:rPr>
              <a:t>m	</a:t>
            </a:r>
            <a:r>
              <a:rPr sz="2300" dirty="0">
                <a:solidFill>
                  <a:srgbClr val="535353"/>
                </a:solidFill>
                <a:latin typeface="Arial MT"/>
                <a:cs typeface="Arial MT"/>
              </a:rPr>
              <a:t>v	</a:t>
            </a:r>
            <a:r>
              <a:rPr sz="2300" spc="45" dirty="0">
                <a:solidFill>
                  <a:srgbClr val="535353"/>
                </a:solidFill>
                <a:latin typeface="Arial MT"/>
                <a:cs typeface="Arial MT"/>
              </a:rPr>
              <a:t>g	</a:t>
            </a:r>
            <a:r>
              <a:rPr sz="2300" dirty="0">
                <a:solidFill>
                  <a:srgbClr val="535353"/>
                </a:solidFill>
                <a:latin typeface="Arial MT"/>
                <a:cs typeface="Arial MT"/>
              </a:rPr>
              <a:t>h	</a:t>
            </a:r>
            <a:r>
              <a:rPr sz="2300" spc="40" dirty="0">
                <a:solidFill>
                  <a:srgbClr val="535353"/>
                </a:solidFill>
                <a:latin typeface="Arial MT"/>
                <a:cs typeface="Arial MT"/>
              </a:rPr>
              <a:t>f	</a:t>
            </a:r>
            <a:r>
              <a:rPr sz="2300" spc="85" dirty="0">
                <a:solidFill>
                  <a:srgbClr val="535353"/>
                </a:solidFill>
                <a:latin typeface="Arial MT"/>
                <a:cs typeface="Arial MT"/>
              </a:rPr>
              <a:t>b	q	</a:t>
            </a:r>
            <a:r>
              <a:rPr sz="2300" spc="-45" dirty="0">
                <a:solidFill>
                  <a:srgbClr val="535353"/>
                </a:solidFill>
                <a:latin typeface="Arial MT"/>
                <a:cs typeface="Arial MT"/>
              </a:rPr>
              <a:t>z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94111" y="7266806"/>
            <a:ext cx="12712065" cy="3089275"/>
          </a:xfrm>
          <a:custGeom>
            <a:avLst/>
            <a:gdLst/>
            <a:ahLst/>
            <a:cxnLst/>
            <a:rect l="l" t="t" r="r" b="b"/>
            <a:pathLst>
              <a:path w="12712065" h="3089275">
                <a:moveTo>
                  <a:pt x="439775" y="0"/>
                </a:moveTo>
                <a:lnTo>
                  <a:pt x="0" y="0"/>
                </a:lnTo>
                <a:lnTo>
                  <a:pt x="0" y="3088906"/>
                </a:lnTo>
                <a:lnTo>
                  <a:pt x="439775" y="3088906"/>
                </a:lnTo>
                <a:lnTo>
                  <a:pt x="439775" y="0"/>
                </a:lnTo>
                <a:close/>
              </a:path>
              <a:path w="12712065" h="3089275">
                <a:moveTo>
                  <a:pt x="1057554" y="10464"/>
                </a:moveTo>
                <a:lnTo>
                  <a:pt x="617778" y="10464"/>
                </a:lnTo>
                <a:lnTo>
                  <a:pt x="617778" y="3088906"/>
                </a:lnTo>
                <a:lnTo>
                  <a:pt x="1057554" y="3088906"/>
                </a:lnTo>
                <a:lnTo>
                  <a:pt x="1057554" y="10464"/>
                </a:lnTo>
                <a:close/>
              </a:path>
              <a:path w="12712065" h="3089275">
                <a:moveTo>
                  <a:pt x="1664868" y="136118"/>
                </a:moveTo>
                <a:lnTo>
                  <a:pt x="1225092" y="136118"/>
                </a:lnTo>
                <a:lnTo>
                  <a:pt x="1225092" y="3088906"/>
                </a:lnTo>
                <a:lnTo>
                  <a:pt x="1664868" y="3088906"/>
                </a:lnTo>
                <a:lnTo>
                  <a:pt x="1664868" y="136118"/>
                </a:lnTo>
                <a:close/>
              </a:path>
              <a:path w="12712065" h="3089275">
                <a:moveTo>
                  <a:pt x="2282647" y="513067"/>
                </a:moveTo>
                <a:lnTo>
                  <a:pt x="1842871" y="513067"/>
                </a:lnTo>
                <a:lnTo>
                  <a:pt x="1842871" y="3088906"/>
                </a:lnTo>
                <a:lnTo>
                  <a:pt x="2282647" y="3088906"/>
                </a:lnTo>
                <a:lnTo>
                  <a:pt x="2282647" y="513067"/>
                </a:lnTo>
                <a:close/>
              </a:path>
              <a:path w="12712065" h="3089275">
                <a:moveTo>
                  <a:pt x="2889961" y="1287907"/>
                </a:moveTo>
                <a:lnTo>
                  <a:pt x="2460650" y="1287907"/>
                </a:lnTo>
                <a:lnTo>
                  <a:pt x="2460650" y="3088906"/>
                </a:lnTo>
                <a:lnTo>
                  <a:pt x="2889961" y="3088906"/>
                </a:lnTo>
                <a:lnTo>
                  <a:pt x="2889961" y="1287907"/>
                </a:lnTo>
                <a:close/>
              </a:path>
              <a:path w="12712065" h="3089275">
                <a:moveTo>
                  <a:pt x="3507740" y="1382153"/>
                </a:moveTo>
                <a:lnTo>
                  <a:pt x="3067964" y="1382153"/>
                </a:lnTo>
                <a:lnTo>
                  <a:pt x="3067964" y="3088906"/>
                </a:lnTo>
                <a:lnTo>
                  <a:pt x="3507740" y="3088906"/>
                </a:lnTo>
                <a:lnTo>
                  <a:pt x="3507740" y="1382153"/>
                </a:lnTo>
                <a:close/>
              </a:path>
              <a:path w="12712065" h="3089275">
                <a:moveTo>
                  <a:pt x="4125531" y="1424038"/>
                </a:moveTo>
                <a:lnTo>
                  <a:pt x="3685756" y="1424038"/>
                </a:lnTo>
                <a:lnTo>
                  <a:pt x="3685756" y="3088906"/>
                </a:lnTo>
                <a:lnTo>
                  <a:pt x="4125531" y="3088906"/>
                </a:lnTo>
                <a:lnTo>
                  <a:pt x="4125531" y="1424038"/>
                </a:lnTo>
                <a:close/>
              </a:path>
              <a:path w="12712065" h="3089275">
                <a:moveTo>
                  <a:pt x="4732833" y="1622983"/>
                </a:moveTo>
                <a:lnTo>
                  <a:pt x="4293057" y="1622983"/>
                </a:lnTo>
                <a:lnTo>
                  <a:pt x="4293057" y="3088906"/>
                </a:lnTo>
                <a:lnTo>
                  <a:pt x="4732833" y="3088906"/>
                </a:lnTo>
                <a:lnTo>
                  <a:pt x="4732833" y="1622983"/>
                </a:lnTo>
                <a:close/>
              </a:path>
              <a:path w="12712065" h="3089275">
                <a:moveTo>
                  <a:pt x="5350624" y="1790509"/>
                </a:moveTo>
                <a:lnTo>
                  <a:pt x="4910848" y="1790509"/>
                </a:lnTo>
                <a:lnTo>
                  <a:pt x="4910848" y="3088906"/>
                </a:lnTo>
                <a:lnTo>
                  <a:pt x="5350624" y="3088906"/>
                </a:lnTo>
                <a:lnTo>
                  <a:pt x="5350624" y="1790509"/>
                </a:lnTo>
                <a:close/>
              </a:path>
              <a:path w="12712065" h="3089275">
                <a:moveTo>
                  <a:pt x="5957938" y="1916163"/>
                </a:moveTo>
                <a:lnTo>
                  <a:pt x="5528627" y="1916163"/>
                </a:lnTo>
                <a:lnTo>
                  <a:pt x="5528627" y="3088906"/>
                </a:lnTo>
                <a:lnTo>
                  <a:pt x="5957938" y="3088906"/>
                </a:lnTo>
                <a:lnTo>
                  <a:pt x="5957938" y="1916163"/>
                </a:lnTo>
                <a:close/>
              </a:path>
              <a:path w="12712065" h="3089275">
                <a:moveTo>
                  <a:pt x="6575717" y="2115108"/>
                </a:moveTo>
                <a:lnTo>
                  <a:pt x="6135941" y="2115108"/>
                </a:lnTo>
                <a:lnTo>
                  <a:pt x="6135941" y="3088906"/>
                </a:lnTo>
                <a:lnTo>
                  <a:pt x="6575717" y="3088906"/>
                </a:lnTo>
                <a:lnTo>
                  <a:pt x="6575717" y="2115108"/>
                </a:lnTo>
                <a:close/>
              </a:path>
              <a:path w="12712065" h="3089275">
                <a:moveTo>
                  <a:pt x="7193496" y="2293112"/>
                </a:moveTo>
                <a:lnTo>
                  <a:pt x="6753720" y="2293112"/>
                </a:lnTo>
                <a:lnTo>
                  <a:pt x="6753720" y="3088906"/>
                </a:lnTo>
                <a:lnTo>
                  <a:pt x="7193496" y="3088906"/>
                </a:lnTo>
                <a:lnTo>
                  <a:pt x="7193496" y="2293112"/>
                </a:lnTo>
                <a:close/>
              </a:path>
              <a:path w="12712065" h="3089275">
                <a:moveTo>
                  <a:pt x="7800810" y="2303589"/>
                </a:moveTo>
                <a:lnTo>
                  <a:pt x="7361034" y="2303589"/>
                </a:lnTo>
                <a:lnTo>
                  <a:pt x="7361034" y="3088906"/>
                </a:lnTo>
                <a:lnTo>
                  <a:pt x="7800810" y="3088906"/>
                </a:lnTo>
                <a:lnTo>
                  <a:pt x="7800810" y="2303589"/>
                </a:lnTo>
                <a:close/>
              </a:path>
              <a:path w="12712065" h="3089275">
                <a:moveTo>
                  <a:pt x="8418589" y="2439708"/>
                </a:moveTo>
                <a:lnTo>
                  <a:pt x="7978813" y="2439708"/>
                </a:lnTo>
                <a:lnTo>
                  <a:pt x="7978813" y="3088906"/>
                </a:lnTo>
                <a:lnTo>
                  <a:pt x="8418589" y="3088906"/>
                </a:lnTo>
                <a:lnTo>
                  <a:pt x="8418589" y="2439708"/>
                </a:lnTo>
                <a:close/>
              </a:path>
              <a:path w="12712065" h="3089275">
                <a:moveTo>
                  <a:pt x="9025903" y="2544419"/>
                </a:moveTo>
                <a:lnTo>
                  <a:pt x="8596592" y="2544419"/>
                </a:lnTo>
                <a:lnTo>
                  <a:pt x="8596592" y="3088906"/>
                </a:lnTo>
                <a:lnTo>
                  <a:pt x="9025903" y="3088906"/>
                </a:lnTo>
                <a:lnTo>
                  <a:pt x="9025903" y="2544419"/>
                </a:lnTo>
                <a:close/>
              </a:path>
              <a:path w="12712065" h="3089275">
                <a:moveTo>
                  <a:pt x="9643681" y="2659596"/>
                </a:moveTo>
                <a:lnTo>
                  <a:pt x="9203906" y="2659596"/>
                </a:lnTo>
                <a:lnTo>
                  <a:pt x="9203906" y="3088906"/>
                </a:lnTo>
                <a:lnTo>
                  <a:pt x="9643681" y="3088906"/>
                </a:lnTo>
                <a:lnTo>
                  <a:pt x="9643681" y="2659596"/>
                </a:lnTo>
                <a:close/>
              </a:path>
              <a:path w="12712065" h="3089275">
                <a:moveTo>
                  <a:pt x="10261460" y="2691015"/>
                </a:moveTo>
                <a:lnTo>
                  <a:pt x="9821685" y="2691015"/>
                </a:lnTo>
                <a:lnTo>
                  <a:pt x="9821685" y="3088906"/>
                </a:lnTo>
                <a:lnTo>
                  <a:pt x="10261460" y="3088906"/>
                </a:lnTo>
                <a:lnTo>
                  <a:pt x="10261460" y="2691015"/>
                </a:lnTo>
                <a:close/>
              </a:path>
              <a:path w="12712065" h="3089275">
                <a:moveTo>
                  <a:pt x="10868774" y="2848076"/>
                </a:moveTo>
                <a:lnTo>
                  <a:pt x="10428999" y="2848076"/>
                </a:lnTo>
                <a:lnTo>
                  <a:pt x="10428999" y="3088906"/>
                </a:lnTo>
                <a:lnTo>
                  <a:pt x="10868774" y="3088906"/>
                </a:lnTo>
                <a:lnTo>
                  <a:pt x="10868774" y="2848076"/>
                </a:lnTo>
                <a:close/>
              </a:path>
              <a:path w="12712065" h="3089275">
                <a:moveTo>
                  <a:pt x="11486566" y="2848076"/>
                </a:moveTo>
                <a:lnTo>
                  <a:pt x="11046778" y="2848076"/>
                </a:lnTo>
                <a:lnTo>
                  <a:pt x="11046778" y="3088906"/>
                </a:lnTo>
                <a:lnTo>
                  <a:pt x="11486566" y="3088906"/>
                </a:lnTo>
                <a:lnTo>
                  <a:pt x="11486566" y="2848076"/>
                </a:lnTo>
                <a:close/>
              </a:path>
              <a:path w="12712065" h="3089275">
                <a:moveTo>
                  <a:pt x="12093867" y="2963253"/>
                </a:moveTo>
                <a:lnTo>
                  <a:pt x="11664569" y="2963253"/>
                </a:lnTo>
                <a:lnTo>
                  <a:pt x="11664569" y="3088906"/>
                </a:lnTo>
                <a:lnTo>
                  <a:pt x="12093867" y="3088906"/>
                </a:lnTo>
                <a:lnTo>
                  <a:pt x="12093867" y="2963253"/>
                </a:lnTo>
                <a:close/>
              </a:path>
              <a:path w="12712065" h="3089275">
                <a:moveTo>
                  <a:pt x="12711659" y="2963253"/>
                </a:moveTo>
                <a:lnTo>
                  <a:pt x="12271870" y="2963253"/>
                </a:lnTo>
                <a:lnTo>
                  <a:pt x="12271870" y="3088906"/>
                </a:lnTo>
                <a:lnTo>
                  <a:pt x="12711659" y="3088906"/>
                </a:lnTo>
                <a:lnTo>
                  <a:pt x="12711659" y="296325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48394" y="6764191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261772" y="0"/>
                </a:moveTo>
                <a:lnTo>
                  <a:pt x="0" y="0"/>
                </a:lnTo>
                <a:lnTo>
                  <a:pt x="0" y="261772"/>
                </a:lnTo>
                <a:lnTo>
                  <a:pt x="261772" y="261772"/>
                </a:lnTo>
                <a:lnTo>
                  <a:pt x="261772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153960" y="6715450"/>
            <a:ext cx="130111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30" dirty="0">
                <a:solidFill>
                  <a:srgbClr val="535353"/>
                </a:solidFill>
                <a:latin typeface="Arial MT"/>
                <a:cs typeface="Arial MT"/>
              </a:rPr>
              <a:t>Frequenza</a:t>
            </a:r>
            <a:endParaRPr sz="215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219996" y="2122205"/>
            <a:ext cx="9844405" cy="3684870"/>
            <a:chOff x="4219996" y="2122205"/>
            <a:chExt cx="9844405" cy="368487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9179" y="2122205"/>
              <a:ext cx="9794863" cy="14587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249179" y="2122206"/>
              <a:ext cx="9794875" cy="1459230"/>
            </a:xfrm>
            <a:custGeom>
              <a:avLst/>
              <a:gdLst/>
              <a:ahLst/>
              <a:cxnLst/>
              <a:rect l="l" t="t" r="r" b="b"/>
              <a:pathLst>
                <a:path w="9794875" h="1459229">
                  <a:moveTo>
                    <a:pt x="1832077" y="0"/>
                  </a:moveTo>
                  <a:lnTo>
                    <a:pt x="1784622" y="2555"/>
                  </a:lnTo>
                  <a:lnTo>
                    <a:pt x="1738646" y="10045"/>
                  </a:lnTo>
                  <a:lnTo>
                    <a:pt x="1694417" y="22202"/>
                  </a:lnTo>
                  <a:lnTo>
                    <a:pt x="1652199" y="38763"/>
                  </a:lnTo>
                  <a:lnTo>
                    <a:pt x="1612259" y="59461"/>
                  </a:lnTo>
                  <a:lnTo>
                    <a:pt x="1574861" y="84029"/>
                  </a:lnTo>
                  <a:lnTo>
                    <a:pt x="1540273" y="112204"/>
                  </a:lnTo>
                  <a:lnTo>
                    <a:pt x="1508758" y="143718"/>
                  </a:lnTo>
                  <a:lnTo>
                    <a:pt x="1480584" y="178307"/>
                  </a:lnTo>
                  <a:lnTo>
                    <a:pt x="1456015" y="215705"/>
                  </a:lnTo>
                  <a:lnTo>
                    <a:pt x="1435317" y="255645"/>
                  </a:lnTo>
                  <a:lnTo>
                    <a:pt x="1418757" y="297863"/>
                  </a:lnTo>
                  <a:lnTo>
                    <a:pt x="1406599" y="342092"/>
                  </a:lnTo>
                  <a:lnTo>
                    <a:pt x="1399109" y="388067"/>
                  </a:lnTo>
                  <a:lnTo>
                    <a:pt x="1396554" y="435523"/>
                  </a:lnTo>
                  <a:lnTo>
                    <a:pt x="1396554" y="915875"/>
                  </a:lnTo>
                  <a:lnTo>
                    <a:pt x="0" y="1285627"/>
                  </a:lnTo>
                  <a:lnTo>
                    <a:pt x="1461015" y="1248326"/>
                  </a:lnTo>
                  <a:lnTo>
                    <a:pt x="1488671" y="1288623"/>
                  </a:lnTo>
                  <a:lnTo>
                    <a:pt x="1520479" y="1325535"/>
                  </a:lnTo>
                  <a:lnTo>
                    <a:pt x="1556116" y="1358700"/>
                  </a:lnTo>
                  <a:lnTo>
                    <a:pt x="1595254" y="1387755"/>
                  </a:lnTo>
                  <a:lnTo>
                    <a:pt x="1637569" y="1412339"/>
                  </a:lnTo>
                  <a:lnTo>
                    <a:pt x="1682735" y="1432090"/>
                  </a:lnTo>
                  <a:lnTo>
                    <a:pt x="1730425" y="1446646"/>
                  </a:lnTo>
                  <a:lnTo>
                    <a:pt x="1780314" y="1455645"/>
                  </a:lnTo>
                  <a:lnTo>
                    <a:pt x="1832077" y="1458725"/>
                  </a:lnTo>
                  <a:lnTo>
                    <a:pt x="9359335" y="1458725"/>
                  </a:lnTo>
                  <a:lnTo>
                    <a:pt x="9406791" y="1456169"/>
                  </a:lnTo>
                  <a:lnTo>
                    <a:pt x="9452766" y="1448680"/>
                  </a:lnTo>
                  <a:lnTo>
                    <a:pt x="9496995" y="1436522"/>
                  </a:lnTo>
                  <a:lnTo>
                    <a:pt x="9539213" y="1419961"/>
                  </a:lnTo>
                  <a:lnTo>
                    <a:pt x="9579153" y="1399264"/>
                  </a:lnTo>
                  <a:lnTo>
                    <a:pt x="9616551" y="1374695"/>
                  </a:lnTo>
                  <a:lnTo>
                    <a:pt x="9651139" y="1346520"/>
                  </a:lnTo>
                  <a:lnTo>
                    <a:pt x="9682654" y="1315006"/>
                  </a:lnTo>
                  <a:lnTo>
                    <a:pt x="9710828" y="1280417"/>
                  </a:lnTo>
                  <a:lnTo>
                    <a:pt x="9735397" y="1243020"/>
                  </a:lnTo>
                  <a:lnTo>
                    <a:pt x="9756095" y="1203079"/>
                  </a:lnTo>
                  <a:lnTo>
                    <a:pt x="9772655" y="1160861"/>
                  </a:lnTo>
                  <a:lnTo>
                    <a:pt x="9784813" y="1116632"/>
                  </a:lnTo>
                  <a:lnTo>
                    <a:pt x="9792303" y="1070657"/>
                  </a:lnTo>
                  <a:lnTo>
                    <a:pt x="9794858" y="1023201"/>
                  </a:lnTo>
                  <a:lnTo>
                    <a:pt x="9794858" y="435523"/>
                  </a:lnTo>
                  <a:lnTo>
                    <a:pt x="9792303" y="388067"/>
                  </a:lnTo>
                  <a:lnTo>
                    <a:pt x="9784813" y="342092"/>
                  </a:lnTo>
                  <a:lnTo>
                    <a:pt x="9772655" y="297863"/>
                  </a:lnTo>
                  <a:lnTo>
                    <a:pt x="9756094" y="255645"/>
                  </a:lnTo>
                  <a:lnTo>
                    <a:pt x="9735397" y="215705"/>
                  </a:lnTo>
                  <a:lnTo>
                    <a:pt x="9710828" y="178307"/>
                  </a:lnTo>
                  <a:lnTo>
                    <a:pt x="9682653" y="143718"/>
                  </a:lnTo>
                  <a:lnTo>
                    <a:pt x="9651139" y="112204"/>
                  </a:lnTo>
                  <a:lnTo>
                    <a:pt x="9616550" y="84029"/>
                  </a:lnTo>
                  <a:lnTo>
                    <a:pt x="9579153" y="59461"/>
                  </a:lnTo>
                  <a:lnTo>
                    <a:pt x="9539213" y="38763"/>
                  </a:lnTo>
                  <a:lnTo>
                    <a:pt x="9496995" y="22202"/>
                  </a:lnTo>
                  <a:lnTo>
                    <a:pt x="9452766" y="10045"/>
                  </a:lnTo>
                  <a:lnTo>
                    <a:pt x="9406791" y="2555"/>
                  </a:lnTo>
                  <a:lnTo>
                    <a:pt x="9359335" y="0"/>
                  </a:lnTo>
                  <a:lnTo>
                    <a:pt x="1832077" y="0"/>
                  </a:lnTo>
                  <a:close/>
                </a:path>
              </a:pathLst>
            </a:custGeom>
            <a:ln w="52354">
              <a:solidFill>
                <a:srgbClr val="0B779B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058" y="2510618"/>
              <a:ext cx="7377090" cy="6076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9996" y="4348350"/>
              <a:ext cx="9843943" cy="145872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219996" y="4302719"/>
              <a:ext cx="9844405" cy="1459230"/>
            </a:xfrm>
            <a:custGeom>
              <a:avLst/>
              <a:gdLst/>
              <a:ahLst/>
              <a:cxnLst/>
              <a:rect l="l" t="t" r="r" b="b"/>
              <a:pathLst>
                <a:path w="9844405" h="1459229">
                  <a:moveTo>
                    <a:pt x="1740130" y="0"/>
                  </a:moveTo>
                  <a:lnTo>
                    <a:pt x="1689112" y="3403"/>
                  </a:lnTo>
                  <a:lnTo>
                    <a:pt x="1640158" y="13318"/>
                  </a:lnTo>
                  <a:lnTo>
                    <a:pt x="1593707" y="29305"/>
                  </a:lnTo>
                  <a:lnTo>
                    <a:pt x="1550200" y="50923"/>
                  </a:lnTo>
                  <a:lnTo>
                    <a:pt x="1510077" y="77732"/>
                  </a:lnTo>
                  <a:lnTo>
                    <a:pt x="1473777" y="109289"/>
                  </a:lnTo>
                  <a:lnTo>
                    <a:pt x="0" y="152809"/>
                  </a:lnTo>
                  <a:lnTo>
                    <a:pt x="1360888" y="556265"/>
                  </a:lnTo>
                  <a:lnTo>
                    <a:pt x="1360888" y="1079483"/>
                  </a:lnTo>
                  <a:lnTo>
                    <a:pt x="1363843" y="1127055"/>
                  </a:lnTo>
                  <a:lnTo>
                    <a:pt x="1372470" y="1172863"/>
                  </a:lnTo>
                  <a:lnTo>
                    <a:pt x="1386415" y="1216552"/>
                  </a:lnTo>
                  <a:lnTo>
                    <a:pt x="1405322" y="1257768"/>
                  </a:lnTo>
                  <a:lnTo>
                    <a:pt x="1428835" y="1296153"/>
                  </a:lnTo>
                  <a:lnTo>
                    <a:pt x="1456599" y="1331354"/>
                  </a:lnTo>
                  <a:lnTo>
                    <a:pt x="1488259" y="1363014"/>
                  </a:lnTo>
                  <a:lnTo>
                    <a:pt x="1523460" y="1390778"/>
                  </a:lnTo>
                  <a:lnTo>
                    <a:pt x="1561845" y="1414291"/>
                  </a:lnTo>
                  <a:lnTo>
                    <a:pt x="1603060" y="1433198"/>
                  </a:lnTo>
                  <a:lnTo>
                    <a:pt x="1646750" y="1447142"/>
                  </a:lnTo>
                  <a:lnTo>
                    <a:pt x="1692558" y="1455770"/>
                  </a:lnTo>
                  <a:lnTo>
                    <a:pt x="1740130" y="1458725"/>
                  </a:lnTo>
                  <a:lnTo>
                    <a:pt x="9464699" y="1458725"/>
                  </a:lnTo>
                  <a:lnTo>
                    <a:pt x="9512271" y="1455770"/>
                  </a:lnTo>
                  <a:lnTo>
                    <a:pt x="9558079" y="1447142"/>
                  </a:lnTo>
                  <a:lnTo>
                    <a:pt x="9601768" y="1433198"/>
                  </a:lnTo>
                  <a:lnTo>
                    <a:pt x="9642983" y="1414291"/>
                  </a:lnTo>
                  <a:lnTo>
                    <a:pt x="9681369" y="1390778"/>
                  </a:lnTo>
                  <a:lnTo>
                    <a:pt x="9716569" y="1363014"/>
                  </a:lnTo>
                  <a:lnTo>
                    <a:pt x="9748230" y="1331354"/>
                  </a:lnTo>
                  <a:lnTo>
                    <a:pt x="9775994" y="1296153"/>
                  </a:lnTo>
                  <a:lnTo>
                    <a:pt x="9799507" y="1257768"/>
                  </a:lnTo>
                  <a:lnTo>
                    <a:pt x="9818414" y="1216552"/>
                  </a:lnTo>
                  <a:lnTo>
                    <a:pt x="9832358" y="1172863"/>
                  </a:lnTo>
                  <a:lnTo>
                    <a:pt x="9840986" y="1127055"/>
                  </a:lnTo>
                  <a:lnTo>
                    <a:pt x="9843941" y="1079483"/>
                  </a:lnTo>
                  <a:lnTo>
                    <a:pt x="9843941" y="379242"/>
                  </a:lnTo>
                  <a:lnTo>
                    <a:pt x="9840986" y="331670"/>
                  </a:lnTo>
                  <a:lnTo>
                    <a:pt x="9832358" y="285862"/>
                  </a:lnTo>
                  <a:lnTo>
                    <a:pt x="9818414" y="242172"/>
                  </a:lnTo>
                  <a:lnTo>
                    <a:pt x="9799507" y="200957"/>
                  </a:lnTo>
                  <a:lnTo>
                    <a:pt x="9775994" y="162571"/>
                  </a:lnTo>
                  <a:lnTo>
                    <a:pt x="9748230" y="127371"/>
                  </a:lnTo>
                  <a:lnTo>
                    <a:pt x="9716569" y="95711"/>
                  </a:lnTo>
                  <a:lnTo>
                    <a:pt x="9681369" y="67946"/>
                  </a:lnTo>
                  <a:lnTo>
                    <a:pt x="9642983" y="44433"/>
                  </a:lnTo>
                  <a:lnTo>
                    <a:pt x="9601768" y="25526"/>
                  </a:lnTo>
                  <a:lnTo>
                    <a:pt x="9558079" y="11582"/>
                  </a:lnTo>
                  <a:lnTo>
                    <a:pt x="9512271" y="2954"/>
                  </a:lnTo>
                  <a:lnTo>
                    <a:pt x="9464699" y="0"/>
                  </a:lnTo>
                  <a:lnTo>
                    <a:pt x="1740130" y="0"/>
                  </a:lnTo>
                  <a:close/>
                </a:path>
              </a:pathLst>
            </a:custGeom>
            <a:ln w="52354">
              <a:solidFill>
                <a:srgbClr val="0B77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6254" y="4768244"/>
              <a:ext cx="7387112" cy="537195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97423" y="3187295"/>
            <a:ext cx="393317" cy="53719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05298" y="4209757"/>
            <a:ext cx="385799" cy="51643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73444" y="5221839"/>
            <a:ext cx="430185" cy="516437"/>
          </a:xfrm>
          <a:prstGeom prst="rect">
            <a:avLst/>
          </a:prstGeom>
        </p:spPr>
      </p:pic>
      <p:pic>
        <p:nvPicPr>
          <p:cNvPr id="3074" name="Picture 2" descr="BOOK TAG IN RETE: ALICE IN WONDERLAND - Il Salotto del Gatto Libraio">
            <a:extLst>
              <a:ext uri="{FF2B5EF4-FFF2-40B4-BE49-F238E27FC236}">
                <a16:creationId xmlns:a16="http://schemas.microsoft.com/office/drawing/2014/main" id="{90EF2692-98BD-874B-BFCD-BB839FA1D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56" y="2535593"/>
            <a:ext cx="28479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 txBox="1"/>
          <p:nvPr/>
        </p:nvSpPr>
        <p:spPr>
          <a:xfrm>
            <a:off x="7575546" y="1144172"/>
            <a:ext cx="11237595" cy="457817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64135">
              <a:lnSpc>
                <a:spcPct val="149500"/>
              </a:lnSpc>
              <a:spcBef>
                <a:spcPts val="1770"/>
              </a:spcBef>
            </a:pPr>
            <a:r>
              <a:rPr sz="6600" spc="-5" dirty="0">
                <a:solidFill>
                  <a:srgbClr val="5E5E5E"/>
                </a:solidFill>
                <a:latin typeface="Tahoma"/>
                <a:cs typeface="Tahoma"/>
              </a:rPr>
              <a:t>d</a:t>
            </a:r>
            <a:r>
              <a:rPr sz="6600" spc="-150" dirty="0">
                <a:solidFill>
                  <a:srgbClr val="5E5E5E"/>
                </a:solidFill>
                <a:latin typeface="Tahoma"/>
                <a:cs typeface="Tahoma"/>
              </a:rPr>
              <a:t>i</a:t>
            </a:r>
            <a:r>
              <a:rPr sz="6600" spc="-30" dirty="0">
                <a:solidFill>
                  <a:srgbClr val="5E5E5E"/>
                </a:solidFill>
                <a:latin typeface="Tahoma"/>
                <a:cs typeface="Tahoma"/>
              </a:rPr>
              <a:t>p</a:t>
            </a:r>
            <a:r>
              <a:rPr sz="6600" spc="-100" dirty="0">
                <a:solidFill>
                  <a:srgbClr val="5E5E5E"/>
                </a:solidFill>
                <a:latin typeface="Tahoma"/>
                <a:cs typeface="Tahoma"/>
              </a:rPr>
              <a:t>e</a:t>
            </a:r>
            <a:r>
              <a:rPr sz="6600" spc="-210" dirty="0">
                <a:solidFill>
                  <a:srgbClr val="5E5E5E"/>
                </a:solidFill>
                <a:latin typeface="Tahoma"/>
                <a:cs typeface="Tahoma"/>
              </a:rPr>
              <a:t>n</a:t>
            </a:r>
            <a:r>
              <a:rPr sz="6600" spc="-5" dirty="0">
                <a:solidFill>
                  <a:srgbClr val="5E5E5E"/>
                </a:solidFill>
                <a:latin typeface="Tahoma"/>
                <a:cs typeface="Tahoma"/>
              </a:rPr>
              <a:t>d</a:t>
            </a:r>
            <a:r>
              <a:rPr sz="6600" spc="-100" dirty="0">
                <a:solidFill>
                  <a:srgbClr val="5E5E5E"/>
                </a:solidFill>
                <a:latin typeface="Tahoma"/>
                <a:cs typeface="Tahoma"/>
              </a:rPr>
              <a:t>e</a:t>
            </a:r>
            <a:r>
              <a:rPr sz="6600" spc="-245" dirty="0">
                <a:solidFill>
                  <a:srgbClr val="5E5E5E"/>
                </a:solidFill>
                <a:latin typeface="Tahoma"/>
                <a:cs typeface="Tahoma"/>
              </a:rPr>
              <a:t>n</a:t>
            </a:r>
            <a:r>
              <a:rPr sz="6600" spc="20" dirty="0">
                <a:solidFill>
                  <a:srgbClr val="5E5E5E"/>
                </a:solidFill>
                <a:latin typeface="Tahoma"/>
                <a:cs typeface="Tahoma"/>
              </a:rPr>
              <a:t>z</a:t>
            </a:r>
            <a:r>
              <a:rPr sz="6600" spc="-100" dirty="0">
                <a:solidFill>
                  <a:srgbClr val="5E5E5E"/>
                </a:solidFill>
                <a:latin typeface="Tahoma"/>
                <a:cs typeface="Tahoma"/>
              </a:rPr>
              <a:t>e</a:t>
            </a:r>
            <a:r>
              <a:rPr sz="6600" spc="-71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6600" spc="114" dirty="0">
                <a:solidFill>
                  <a:srgbClr val="5E5E5E"/>
                </a:solidFill>
                <a:latin typeface="Tahoma"/>
                <a:cs typeface="Tahoma"/>
              </a:rPr>
              <a:t>s</a:t>
            </a:r>
            <a:r>
              <a:rPr sz="6600" spc="-290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6600" spc="-190" dirty="0">
                <a:solidFill>
                  <a:srgbClr val="5E5E5E"/>
                </a:solidFill>
                <a:latin typeface="Tahoma"/>
                <a:cs typeface="Tahoma"/>
              </a:rPr>
              <a:t>at</a:t>
            </a:r>
            <a:r>
              <a:rPr sz="6600" spc="-150" dirty="0">
                <a:solidFill>
                  <a:srgbClr val="5E5E5E"/>
                </a:solidFill>
                <a:latin typeface="Tahoma"/>
                <a:cs typeface="Tahoma"/>
              </a:rPr>
              <a:t>i</a:t>
            </a:r>
            <a:r>
              <a:rPr sz="6600" spc="114" dirty="0">
                <a:solidFill>
                  <a:srgbClr val="5E5E5E"/>
                </a:solidFill>
                <a:latin typeface="Tahoma"/>
                <a:cs typeface="Tahoma"/>
              </a:rPr>
              <a:t>s</a:t>
            </a:r>
            <a:r>
              <a:rPr sz="6600" spc="-225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6600" spc="-150" dirty="0">
                <a:solidFill>
                  <a:srgbClr val="5E5E5E"/>
                </a:solidFill>
                <a:latin typeface="Tahoma"/>
                <a:cs typeface="Tahoma"/>
              </a:rPr>
              <a:t>i</a:t>
            </a:r>
            <a:r>
              <a:rPr sz="6600" spc="65" dirty="0">
                <a:solidFill>
                  <a:srgbClr val="5E5E5E"/>
                </a:solidFill>
                <a:latin typeface="Tahoma"/>
                <a:cs typeface="Tahoma"/>
              </a:rPr>
              <a:t>ch</a:t>
            </a:r>
            <a:r>
              <a:rPr sz="6600" spc="-100" dirty="0">
                <a:solidFill>
                  <a:srgbClr val="5E5E5E"/>
                </a:solidFill>
                <a:latin typeface="Tahoma"/>
                <a:cs typeface="Tahoma"/>
              </a:rPr>
              <a:t>e</a:t>
            </a:r>
            <a:r>
              <a:rPr sz="6600" spc="-71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6600" spc="-210" dirty="0">
                <a:solidFill>
                  <a:srgbClr val="5E5E5E"/>
                </a:solidFill>
                <a:latin typeface="Tahoma"/>
                <a:cs typeface="Tahoma"/>
              </a:rPr>
              <a:t>n</a:t>
            </a:r>
            <a:r>
              <a:rPr sz="6600" spc="-100" dirty="0">
                <a:solidFill>
                  <a:srgbClr val="5E5E5E"/>
                </a:solidFill>
                <a:latin typeface="Tahoma"/>
                <a:cs typeface="Tahoma"/>
              </a:rPr>
              <a:t>e</a:t>
            </a:r>
            <a:r>
              <a:rPr sz="6600" spc="-165" dirty="0">
                <a:solidFill>
                  <a:srgbClr val="5E5E5E"/>
                </a:solidFill>
                <a:latin typeface="Tahoma"/>
                <a:cs typeface="Tahoma"/>
              </a:rPr>
              <a:t>l</a:t>
            </a:r>
            <a:r>
              <a:rPr sz="6600" spc="-71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6600" spc="-325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6600" spc="-100" dirty="0">
                <a:solidFill>
                  <a:srgbClr val="5E5E5E"/>
                </a:solidFill>
                <a:latin typeface="Tahoma"/>
                <a:cs typeface="Tahoma"/>
              </a:rPr>
              <a:t>e</a:t>
            </a:r>
            <a:r>
              <a:rPr sz="6600" spc="114" dirty="0">
                <a:solidFill>
                  <a:srgbClr val="5E5E5E"/>
                </a:solidFill>
                <a:latin typeface="Tahoma"/>
                <a:cs typeface="Tahoma"/>
              </a:rPr>
              <a:t>s</a:t>
            </a:r>
            <a:r>
              <a:rPr sz="6600" spc="-325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6600" spc="-280" dirty="0">
                <a:solidFill>
                  <a:srgbClr val="5E5E5E"/>
                </a:solidFill>
                <a:latin typeface="Tahoma"/>
                <a:cs typeface="Tahoma"/>
              </a:rPr>
              <a:t>o</a:t>
            </a:r>
            <a:r>
              <a:rPr sz="6600" spc="-595" dirty="0">
                <a:solidFill>
                  <a:srgbClr val="5E5E5E"/>
                </a:solidFill>
                <a:latin typeface="Tahoma"/>
                <a:cs typeface="Tahoma"/>
              </a:rPr>
              <a:t>.  </a:t>
            </a:r>
            <a:r>
              <a:rPr sz="6600" spc="-190" dirty="0">
                <a:solidFill>
                  <a:srgbClr val="5E5E5E"/>
                </a:solidFill>
                <a:latin typeface="Tahoma"/>
                <a:cs typeface="Tahoma"/>
              </a:rPr>
              <a:t>at</a:t>
            </a:r>
            <a:r>
              <a:rPr sz="6600" spc="-290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6600" spc="70" dirty="0">
                <a:solidFill>
                  <a:srgbClr val="5E5E5E"/>
                </a:solidFill>
                <a:latin typeface="Tahoma"/>
                <a:cs typeface="Tahoma"/>
              </a:rPr>
              <a:t>acco</a:t>
            </a:r>
            <a:r>
              <a:rPr sz="6600" spc="-715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6600" spc="114" dirty="0">
                <a:solidFill>
                  <a:srgbClr val="5E5E5E"/>
                </a:solidFill>
                <a:latin typeface="Tahoma"/>
                <a:cs typeface="Tahoma"/>
              </a:rPr>
              <a:t>s</a:t>
            </a:r>
            <a:r>
              <a:rPr sz="6600" spc="-290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6600" spc="-190" dirty="0">
                <a:solidFill>
                  <a:srgbClr val="5E5E5E"/>
                </a:solidFill>
                <a:latin typeface="Tahoma"/>
                <a:cs typeface="Tahoma"/>
              </a:rPr>
              <a:t>at</a:t>
            </a:r>
            <a:r>
              <a:rPr sz="6600" spc="-150" dirty="0">
                <a:solidFill>
                  <a:srgbClr val="5E5E5E"/>
                </a:solidFill>
                <a:latin typeface="Tahoma"/>
                <a:cs typeface="Tahoma"/>
              </a:rPr>
              <a:t>i</a:t>
            </a:r>
            <a:r>
              <a:rPr sz="6600" spc="114" dirty="0">
                <a:solidFill>
                  <a:srgbClr val="5E5E5E"/>
                </a:solidFill>
                <a:latin typeface="Tahoma"/>
                <a:cs typeface="Tahoma"/>
              </a:rPr>
              <a:t>s</a:t>
            </a:r>
            <a:r>
              <a:rPr sz="6600" spc="-225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6600" spc="-150" dirty="0">
                <a:solidFill>
                  <a:srgbClr val="5E5E5E"/>
                </a:solidFill>
                <a:latin typeface="Tahoma"/>
                <a:cs typeface="Tahoma"/>
              </a:rPr>
              <a:t>i</a:t>
            </a:r>
            <a:r>
              <a:rPr sz="6600" spc="254" dirty="0">
                <a:solidFill>
                  <a:srgbClr val="5E5E5E"/>
                </a:solidFill>
                <a:latin typeface="Tahoma"/>
                <a:cs typeface="Tahoma"/>
              </a:rPr>
              <a:t>c</a:t>
            </a:r>
            <a:r>
              <a:rPr sz="6600" spc="-280" dirty="0">
                <a:solidFill>
                  <a:srgbClr val="5E5E5E"/>
                </a:solidFill>
                <a:latin typeface="Tahoma"/>
                <a:cs typeface="Tahoma"/>
              </a:rPr>
              <a:t>o</a:t>
            </a:r>
            <a:r>
              <a:rPr sz="6600" spc="-585" dirty="0">
                <a:solidFill>
                  <a:srgbClr val="5E5E5E"/>
                </a:solidFill>
                <a:latin typeface="Tahoma"/>
                <a:cs typeface="Tahoma"/>
              </a:rPr>
              <a:t>.</a:t>
            </a:r>
            <a:endParaRPr sz="6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920"/>
              </a:spcBef>
            </a:pPr>
            <a:r>
              <a:rPr sz="6600" spc="-220" dirty="0">
                <a:solidFill>
                  <a:srgbClr val="5E5E5E"/>
                </a:solidFill>
                <a:latin typeface="Tahoma"/>
                <a:cs typeface="Tahoma"/>
              </a:rPr>
              <a:t>aumentare</a:t>
            </a:r>
            <a:r>
              <a:rPr sz="6600" spc="-71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6600" spc="-185" dirty="0">
                <a:solidFill>
                  <a:srgbClr val="5E5E5E"/>
                </a:solidFill>
                <a:latin typeface="Tahoma"/>
                <a:cs typeface="Tahoma"/>
              </a:rPr>
              <a:t>entropia</a:t>
            </a:r>
            <a:r>
              <a:rPr sz="6600" spc="-705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6600" spc="-145" dirty="0">
                <a:solidFill>
                  <a:srgbClr val="5E5E5E"/>
                </a:solidFill>
                <a:latin typeface="Tahoma"/>
                <a:cs typeface="Tahoma"/>
              </a:rPr>
              <a:t>testo</a:t>
            </a:r>
            <a:r>
              <a:rPr sz="6600" spc="-71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6600" spc="-220" dirty="0">
                <a:solidFill>
                  <a:srgbClr val="5E5E5E"/>
                </a:solidFill>
                <a:latin typeface="Tahoma"/>
                <a:cs typeface="Tahoma"/>
              </a:rPr>
              <a:t>cifrato.</a:t>
            </a:r>
            <a:endParaRPr sz="66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622" y="3107997"/>
            <a:ext cx="6422701" cy="9565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4642" y="4728083"/>
            <a:ext cx="4867346" cy="783270"/>
          </a:xfrm>
          <a:prstGeom prst="rect">
            <a:avLst/>
          </a:prstGeom>
        </p:spPr>
      </p:pic>
      <p:pic>
        <p:nvPicPr>
          <p:cNvPr id="6" name="object 16">
            <a:extLst>
              <a:ext uri="{FF2B5EF4-FFF2-40B4-BE49-F238E27FC236}">
                <a16:creationId xmlns:a16="http://schemas.microsoft.com/office/drawing/2014/main" id="{4B6EB411-DF9D-D04F-25C9-0D94E2285E5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27250" y="1461269"/>
            <a:ext cx="4462130" cy="760774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0D350EC5-394F-AE26-83E0-2540F9FFEA9F}"/>
              </a:ext>
            </a:extLst>
          </p:cNvPr>
          <p:cNvSpPr/>
          <p:nvPr/>
        </p:nvSpPr>
        <p:spPr>
          <a:xfrm>
            <a:off x="7385050" y="2920553"/>
            <a:ext cx="6705600" cy="1371600"/>
          </a:xfrm>
          <a:prstGeom prst="rect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603AD287-0AE6-EC10-9FBE-766B1CE2D361}"/>
              </a:ext>
            </a:extLst>
          </p:cNvPr>
          <p:cNvCxnSpPr>
            <a:cxnSpLocks/>
          </p:cNvCxnSpPr>
          <p:nvPr/>
        </p:nvCxnSpPr>
        <p:spPr>
          <a:xfrm>
            <a:off x="10737850" y="4292153"/>
            <a:ext cx="0" cy="2353122"/>
          </a:xfrm>
          <a:prstGeom prst="straightConnector1">
            <a:avLst/>
          </a:prstGeom>
          <a:ln w="1143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tangolo 26">
            <a:extLst>
              <a:ext uri="{FF2B5EF4-FFF2-40B4-BE49-F238E27FC236}">
                <a16:creationId xmlns:a16="http://schemas.microsoft.com/office/drawing/2014/main" id="{37A4B26E-4767-346B-A9BC-71D09C358A6C}"/>
              </a:ext>
            </a:extLst>
          </p:cNvPr>
          <p:cNvSpPr/>
          <p:nvPr/>
        </p:nvSpPr>
        <p:spPr>
          <a:xfrm>
            <a:off x="6927854" y="7123404"/>
            <a:ext cx="7619992" cy="2880347"/>
          </a:xfrm>
          <a:prstGeom prst="rect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A43B059-74EC-4750-67BA-819EB973C443}"/>
              </a:ext>
            </a:extLst>
          </p:cNvPr>
          <p:cNvSpPr txBox="1"/>
          <p:nvPr/>
        </p:nvSpPr>
        <p:spPr>
          <a:xfrm>
            <a:off x="7308843" y="7498729"/>
            <a:ext cx="7239003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Attacco che sfrutta le debolezze statistiche di un certo sistema crittografico (es ripetizioni,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29425" y="236202"/>
            <a:ext cx="102457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C</a:t>
            </a:r>
            <a:r>
              <a:rPr spc="-325" dirty="0"/>
              <a:t>i</a:t>
            </a:r>
            <a:r>
              <a:rPr spc="185" dirty="0"/>
              <a:t>f</a:t>
            </a:r>
            <a:r>
              <a:rPr spc="-320" dirty="0"/>
              <a:t>r</a:t>
            </a:r>
            <a:r>
              <a:rPr spc="-80" dirty="0"/>
              <a:t>a</a:t>
            </a:r>
            <a:r>
              <a:rPr spc="-215" dirty="0"/>
              <a:t>r</a:t>
            </a:r>
            <a:r>
              <a:rPr spc="-325" dirty="0"/>
              <a:t>i</a:t>
            </a:r>
            <a:r>
              <a:rPr spc="-320" dirty="0"/>
              <a:t>o</a:t>
            </a:r>
            <a:r>
              <a:rPr spc="-665" dirty="0"/>
              <a:t> </a:t>
            </a:r>
            <a:r>
              <a:rPr spc="-150" dirty="0"/>
              <a:t>p</a:t>
            </a:r>
            <a:r>
              <a:rPr spc="-320" dirty="0"/>
              <a:t>o</a:t>
            </a:r>
            <a:r>
              <a:rPr spc="-300" dirty="0"/>
              <a:t>l</a:t>
            </a:r>
            <a:r>
              <a:rPr spc="-325" dirty="0"/>
              <a:t>i</a:t>
            </a:r>
            <a:r>
              <a:rPr spc="-80" dirty="0"/>
              <a:t>a</a:t>
            </a:r>
            <a:r>
              <a:rPr spc="-300" dirty="0"/>
              <a:t>l</a:t>
            </a:r>
            <a:r>
              <a:rPr spc="-40" dirty="0"/>
              <a:t>f</a:t>
            </a:r>
            <a:r>
              <a:rPr spc="-80" dirty="0"/>
              <a:t>a</a:t>
            </a:r>
            <a:r>
              <a:rPr spc="-120" dirty="0"/>
              <a:t>b</a:t>
            </a:r>
            <a:r>
              <a:rPr spc="-15" dirty="0"/>
              <a:t>e</a:t>
            </a:r>
            <a:r>
              <a:rPr spc="180" dirty="0"/>
              <a:t>t</a:t>
            </a:r>
            <a:r>
              <a:rPr spc="-325" dirty="0"/>
              <a:t>i</a:t>
            </a:r>
            <a:r>
              <a:rPr spc="-105" dirty="0"/>
              <a:t>c</a:t>
            </a:r>
            <a:r>
              <a:rPr spc="-320" dirty="0"/>
              <a:t>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1EAC2FD-6DC6-8183-4D1B-F7010EAD69AA}"/>
              </a:ext>
            </a:extLst>
          </p:cNvPr>
          <p:cNvSpPr txBox="1"/>
          <p:nvPr/>
        </p:nvSpPr>
        <p:spPr>
          <a:xfrm>
            <a:off x="2051050" y="5121275"/>
            <a:ext cx="163068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 uso di un numero più o meno grande di alfabeti per sostituire le lettere di un messaggio, usando un determinato ordine che costituisce la </a:t>
            </a:r>
            <a:r>
              <a:rPr lang="it-IT" sz="4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chiave.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965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2636043" y="7337707"/>
            <a:ext cx="58045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5" dirty="0">
                <a:solidFill>
                  <a:srgbClr val="5E5E5E"/>
                </a:solidFill>
                <a:latin typeface="Tahoma"/>
                <a:cs typeface="Tahoma"/>
              </a:rPr>
              <a:t>L</a:t>
            </a:r>
            <a:r>
              <a:rPr sz="4100" spc="-50" dirty="0">
                <a:solidFill>
                  <a:srgbClr val="5E5E5E"/>
                </a:solidFill>
                <a:latin typeface="Tahoma"/>
                <a:cs typeface="Tahoma"/>
              </a:rPr>
              <a:t>e</a:t>
            </a:r>
            <a:r>
              <a:rPr sz="4100" spc="-40" dirty="0">
                <a:solidFill>
                  <a:srgbClr val="5E5E5E"/>
                </a:solidFill>
                <a:latin typeface="Tahoma"/>
                <a:cs typeface="Tahoma"/>
              </a:rPr>
              <a:t>o</a:t>
            </a:r>
            <a:r>
              <a:rPr sz="4100" spc="-114" dirty="0">
                <a:solidFill>
                  <a:srgbClr val="5E5E5E"/>
                </a:solidFill>
                <a:latin typeface="Tahoma"/>
                <a:cs typeface="Tahoma"/>
              </a:rPr>
              <a:t>n</a:t>
            </a:r>
            <a:r>
              <a:rPr sz="4100" spc="-44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4100" spc="75" dirty="0">
                <a:solidFill>
                  <a:srgbClr val="5E5E5E"/>
                </a:solidFill>
                <a:latin typeface="Tahoma"/>
                <a:cs typeface="Tahoma"/>
              </a:rPr>
              <a:t>B</a:t>
            </a:r>
            <a:r>
              <a:rPr sz="4100" spc="-110" dirty="0">
                <a:solidFill>
                  <a:srgbClr val="5E5E5E"/>
                </a:solidFill>
                <a:latin typeface="Tahoma"/>
                <a:cs typeface="Tahoma"/>
              </a:rPr>
              <a:t>at</a:t>
            </a:r>
            <a:r>
              <a:rPr sz="4100" spc="-130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4100" spc="-90" dirty="0">
                <a:solidFill>
                  <a:srgbClr val="5E5E5E"/>
                </a:solidFill>
                <a:latin typeface="Tahoma"/>
                <a:cs typeface="Tahoma"/>
              </a:rPr>
              <a:t>i</a:t>
            </a:r>
            <a:r>
              <a:rPr sz="4100" spc="80" dirty="0">
                <a:solidFill>
                  <a:srgbClr val="5E5E5E"/>
                </a:solidFill>
                <a:latin typeface="Tahoma"/>
                <a:cs typeface="Tahoma"/>
              </a:rPr>
              <a:t>s</a:t>
            </a:r>
            <a:r>
              <a:rPr sz="4100" spc="-175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4100" spc="-85" dirty="0">
                <a:solidFill>
                  <a:srgbClr val="5E5E5E"/>
                </a:solidFill>
                <a:latin typeface="Tahoma"/>
                <a:cs typeface="Tahoma"/>
              </a:rPr>
              <a:t>a</a:t>
            </a:r>
            <a:r>
              <a:rPr sz="4100" spc="-44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4100" spc="160" dirty="0">
                <a:solidFill>
                  <a:srgbClr val="5E5E5E"/>
                </a:solidFill>
                <a:latin typeface="Tahoma"/>
                <a:cs typeface="Tahoma"/>
              </a:rPr>
              <a:t>A</a:t>
            </a:r>
            <a:r>
              <a:rPr sz="4100" spc="-100" dirty="0">
                <a:solidFill>
                  <a:srgbClr val="5E5E5E"/>
                </a:solidFill>
                <a:latin typeface="Tahoma"/>
                <a:cs typeface="Tahoma"/>
              </a:rPr>
              <a:t>l</a:t>
            </a:r>
            <a:r>
              <a:rPr sz="4100" spc="15" dirty="0">
                <a:solidFill>
                  <a:srgbClr val="5E5E5E"/>
                </a:solidFill>
                <a:latin typeface="Tahoma"/>
                <a:cs typeface="Tahoma"/>
              </a:rPr>
              <a:t>b</a:t>
            </a:r>
            <a:r>
              <a:rPr sz="4100" spc="-50" dirty="0">
                <a:solidFill>
                  <a:srgbClr val="5E5E5E"/>
                </a:solidFill>
                <a:latin typeface="Tahoma"/>
                <a:cs typeface="Tahoma"/>
              </a:rPr>
              <a:t>e</a:t>
            </a:r>
            <a:r>
              <a:rPr sz="4100" spc="-210" dirty="0">
                <a:solidFill>
                  <a:srgbClr val="5E5E5E"/>
                </a:solidFill>
                <a:latin typeface="Tahoma"/>
                <a:cs typeface="Tahoma"/>
              </a:rPr>
              <a:t>r</a:t>
            </a:r>
            <a:r>
              <a:rPr sz="4100" spc="-130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4100" spc="-90" dirty="0">
                <a:solidFill>
                  <a:srgbClr val="5E5E5E"/>
                </a:solidFill>
                <a:latin typeface="Tahoma"/>
                <a:cs typeface="Tahoma"/>
              </a:rPr>
              <a:t>i</a:t>
            </a:r>
            <a:r>
              <a:rPr sz="4100" spc="-360" dirty="0">
                <a:solidFill>
                  <a:srgbClr val="5E5E5E"/>
                </a:solidFill>
                <a:latin typeface="Tahoma"/>
                <a:cs typeface="Tahoma"/>
              </a:rPr>
              <a:t>,</a:t>
            </a:r>
            <a:r>
              <a:rPr sz="4100" spc="-64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4100" spc="-415" dirty="0">
                <a:solidFill>
                  <a:srgbClr val="5E5E5E"/>
                </a:solidFill>
                <a:latin typeface="Tahoma"/>
                <a:cs typeface="Tahoma"/>
              </a:rPr>
              <a:t>1</a:t>
            </a:r>
            <a:r>
              <a:rPr sz="4100" spc="250" dirty="0">
                <a:solidFill>
                  <a:srgbClr val="5E5E5E"/>
                </a:solidFill>
                <a:latin typeface="Tahoma"/>
                <a:cs typeface="Tahoma"/>
              </a:rPr>
              <a:t>4</a:t>
            </a:r>
            <a:r>
              <a:rPr sz="4100" spc="305" dirty="0">
                <a:solidFill>
                  <a:srgbClr val="5E5E5E"/>
                </a:solidFill>
                <a:latin typeface="Tahoma"/>
                <a:cs typeface="Tahoma"/>
              </a:rPr>
              <a:t>66</a:t>
            </a:r>
            <a:endParaRPr sz="41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29425" y="236202"/>
            <a:ext cx="102457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C</a:t>
            </a:r>
            <a:r>
              <a:rPr spc="-325" dirty="0"/>
              <a:t>i</a:t>
            </a:r>
            <a:r>
              <a:rPr spc="185" dirty="0"/>
              <a:t>f</a:t>
            </a:r>
            <a:r>
              <a:rPr spc="-320" dirty="0"/>
              <a:t>r</a:t>
            </a:r>
            <a:r>
              <a:rPr spc="-80" dirty="0"/>
              <a:t>a</a:t>
            </a:r>
            <a:r>
              <a:rPr spc="-215" dirty="0"/>
              <a:t>r</a:t>
            </a:r>
            <a:r>
              <a:rPr spc="-325" dirty="0"/>
              <a:t>i</a:t>
            </a:r>
            <a:r>
              <a:rPr spc="-320" dirty="0"/>
              <a:t>o</a:t>
            </a:r>
            <a:r>
              <a:rPr spc="-665" dirty="0"/>
              <a:t> </a:t>
            </a:r>
            <a:r>
              <a:rPr spc="-150" dirty="0"/>
              <a:t>p</a:t>
            </a:r>
            <a:r>
              <a:rPr spc="-320" dirty="0"/>
              <a:t>o</a:t>
            </a:r>
            <a:r>
              <a:rPr spc="-300" dirty="0"/>
              <a:t>l</a:t>
            </a:r>
            <a:r>
              <a:rPr spc="-325" dirty="0"/>
              <a:t>i</a:t>
            </a:r>
            <a:r>
              <a:rPr spc="-80" dirty="0"/>
              <a:t>a</a:t>
            </a:r>
            <a:r>
              <a:rPr spc="-300" dirty="0"/>
              <a:t>l</a:t>
            </a:r>
            <a:r>
              <a:rPr spc="-40" dirty="0"/>
              <a:t>f</a:t>
            </a:r>
            <a:r>
              <a:rPr spc="-80" dirty="0"/>
              <a:t>a</a:t>
            </a:r>
            <a:r>
              <a:rPr spc="-120" dirty="0"/>
              <a:t>b</a:t>
            </a:r>
            <a:r>
              <a:rPr spc="-15" dirty="0"/>
              <a:t>e</a:t>
            </a:r>
            <a:r>
              <a:rPr spc="180" dirty="0"/>
              <a:t>t</a:t>
            </a:r>
            <a:r>
              <a:rPr spc="-325" dirty="0"/>
              <a:t>i</a:t>
            </a:r>
            <a:r>
              <a:rPr spc="-105" dirty="0"/>
              <a:t>c</a:t>
            </a:r>
            <a:r>
              <a:rPr spc="-320" dirty="0"/>
              <a:t>o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660650" y="2570502"/>
            <a:ext cx="5780405" cy="4366895"/>
            <a:chOff x="7162085" y="2309447"/>
            <a:chExt cx="5780405" cy="4366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2085" y="2309447"/>
              <a:ext cx="5779928" cy="43663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1503" y="2414156"/>
              <a:ext cx="5361093" cy="3947523"/>
            </a:xfrm>
            <a:prstGeom prst="rect">
              <a:avLst/>
            </a:prstGeom>
          </p:spPr>
        </p:pic>
      </p:grpSp>
      <p:pic>
        <p:nvPicPr>
          <p:cNvPr id="1026" name="Picture 2" descr="Disco cifrante di Leon Battista Alberti">
            <a:extLst>
              <a:ext uri="{FF2B5EF4-FFF2-40B4-BE49-F238E27FC236}">
                <a16:creationId xmlns:a16="http://schemas.microsoft.com/office/drawing/2014/main" id="{3DF99AAD-4647-25C0-D3BF-583D9A97B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860" y="2454275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C</a:t>
            </a:r>
            <a:r>
              <a:rPr spc="-325" dirty="0"/>
              <a:t>i</a:t>
            </a:r>
            <a:r>
              <a:rPr spc="185" dirty="0"/>
              <a:t>f</a:t>
            </a:r>
            <a:r>
              <a:rPr spc="-320" dirty="0"/>
              <a:t>r</a:t>
            </a:r>
            <a:r>
              <a:rPr spc="-80" dirty="0"/>
              <a:t>a</a:t>
            </a:r>
            <a:r>
              <a:rPr spc="-215" dirty="0"/>
              <a:t>r</a:t>
            </a:r>
            <a:r>
              <a:rPr spc="-325" dirty="0"/>
              <a:t>i</a:t>
            </a:r>
            <a:r>
              <a:rPr spc="-320" dirty="0"/>
              <a:t>o</a:t>
            </a:r>
            <a:r>
              <a:rPr spc="-665" dirty="0"/>
              <a:t> </a:t>
            </a:r>
            <a:r>
              <a:rPr spc="-130" dirty="0"/>
              <a:t>d</a:t>
            </a:r>
            <a:r>
              <a:rPr spc="-320" dirty="0"/>
              <a:t>i</a:t>
            </a:r>
            <a:r>
              <a:rPr spc="-665" dirty="0"/>
              <a:t> </a:t>
            </a:r>
            <a:r>
              <a:rPr spc="20" dirty="0"/>
              <a:t>V</a:t>
            </a:r>
            <a:r>
              <a:rPr spc="-325" dirty="0"/>
              <a:t>i</a:t>
            </a:r>
            <a:r>
              <a:rPr spc="-150" dirty="0"/>
              <a:t>g</a:t>
            </a:r>
            <a:r>
              <a:rPr spc="-15" dirty="0"/>
              <a:t>e</a:t>
            </a:r>
            <a:r>
              <a:rPr spc="-290" dirty="0"/>
              <a:t>n</a:t>
            </a:r>
            <a:r>
              <a:rPr spc="-15" dirty="0"/>
              <a:t>è</a:t>
            </a:r>
            <a:r>
              <a:rPr spc="-360" dirty="0"/>
              <a:t>r</a:t>
            </a:r>
            <a:r>
              <a:rPr spc="-15" dirty="0"/>
              <a:t>e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8798936" y="3292475"/>
            <a:ext cx="10798810" cy="4220845"/>
          </a:xfrm>
          <a:prstGeom prst="rect">
            <a:avLst/>
          </a:prstGeom>
        </p:spPr>
        <p:txBody>
          <a:bodyPr vert="horz" wrap="square" lIns="0" tIns="3708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20"/>
              </a:spcBef>
            </a:pPr>
            <a:r>
              <a:rPr lang="it-IT" sz="4100" spc="-65" dirty="0">
                <a:solidFill>
                  <a:srgbClr val="5E5E5E"/>
                </a:solidFill>
                <a:latin typeface="Tahoma"/>
                <a:cs typeface="Tahoma"/>
              </a:rPr>
              <a:t>Chiave</a:t>
            </a:r>
            <a:r>
              <a:rPr sz="4100" spc="-565" dirty="0">
                <a:solidFill>
                  <a:srgbClr val="5E5E5E"/>
                </a:solidFill>
                <a:latin typeface="Tahoma"/>
                <a:cs typeface="Tahoma"/>
              </a:rPr>
              <a:t>:</a:t>
            </a:r>
            <a:r>
              <a:rPr sz="4100" spc="-44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4100" spc="-155" dirty="0">
                <a:solidFill>
                  <a:srgbClr val="5E5E5E"/>
                </a:solidFill>
                <a:latin typeface="Tahoma"/>
                <a:cs typeface="Tahoma"/>
              </a:rPr>
              <a:t>“</a:t>
            </a:r>
            <a:r>
              <a:rPr sz="4100" i="1" spc="-55" dirty="0">
                <a:solidFill>
                  <a:srgbClr val="5E5E5E"/>
                </a:solidFill>
                <a:latin typeface="Arial"/>
                <a:cs typeface="Arial"/>
              </a:rPr>
              <a:t>d</a:t>
            </a:r>
            <a:r>
              <a:rPr sz="4100" i="1" spc="-60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sz="4100" i="1" spc="20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4100" i="1" spc="-145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sz="4100" i="1" spc="-50" dirty="0">
                <a:solidFill>
                  <a:srgbClr val="5E5E5E"/>
                </a:solidFill>
                <a:latin typeface="Arial"/>
                <a:cs typeface="Arial"/>
              </a:rPr>
              <a:t>p</a:t>
            </a:r>
            <a:r>
              <a:rPr sz="4100" i="1" spc="100" dirty="0">
                <a:solidFill>
                  <a:srgbClr val="5E5E5E"/>
                </a:solidFill>
                <a:latin typeface="Arial"/>
                <a:cs typeface="Arial"/>
              </a:rPr>
              <a:t>t</a:t>
            </a:r>
            <a:r>
              <a:rPr sz="4100" i="1" spc="-55" dirty="0">
                <a:solidFill>
                  <a:srgbClr val="5E5E5E"/>
                </a:solidFill>
                <a:latin typeface="Arial"/>
                <a:cs typeface="Arial"/>
              </a:rPr>
              <a:t>i</a:t>
            </a:r>
            <a:r>
              <a:rPr sz="4100" i="1" spc="-150" dirty="0">
                <a:solidFill>
                  <a:srgbClr val="5E5E5E"/>
                </a:solidFill>
                <a:latin typeface="Arial"/>
                <a:cs typeface="Arial"/>
              </a:rPr>
              <a:t>v</a:t>
            </a:r>
            <a:r>
              <a:rPr sz="4100" i="1" spc="-145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sz="4100" spc="-150" dirty="0">
                <a:solidFill>
                  <a:srgbClr val="5E5E5E"/>
                </a:solidFill>
                <a:latin typeface="Tahoma"/>
                <a:cs typeface="Tahoma"/>
              </a:rPr>
              <a:t>”</a:t>
            </a:r>
            <a:endParaRPr sz="4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825"/>
              </a:spcBef>
            </a:pPr>
            <a:r>
              <a:rPr sz="4100" spc="-45" dirty="0">
                <a:solidFill>
                  <a:srgbClr val="5E5E5E"/>
                </a:solidFill>
                <a:latin typeface="Tahoma"/>
                <a:cs typeface="Tahoma"/>
              </a:rPr>
              <a:t>Messaggio:</a:t>
            </a:r>
            <a:r>
              <a:rPr sz="4100" spc="-434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4100" spc="-120" dirty="0">
                <a:solidFill>
                  <a:srgbClr val="5E5E5E"/>
                </a:solidFill>
                <a:latin typeface="Tahoma"/>
                <a:cs typeface="Tahoma"/>
              </a:rPr>
              <a:t>“</a:t>
            </a:r>
            <a:r>
              <a:rPr sz="4100" i="1" spc="-120" dirty="0">
                <a:solidFill>
                  <a:srgbClr val="5E5E5E"/>
                </a:solidFill>
                <a:latin typeface="Arial"/>
                <a:cs typeface="Arial"/>
              </a:rPr>
              <a:t>we</a:t>
            </a:r>
            <a:r>
              <a:rPr sz="4100" i="1" spc="-14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4100" i="1" spc="-130" dirty="0">
                <a:solidFill>
                  <a:srgbClr val="5E5E5E"/>
                </a:solidFill>
                <a:latin typeface="Arial"/>
                <a:cs typeface="Arial"/>
              </a:rPr>
              <a:t>are</a:t>
            </a:r>
            <a:r>
              <a:rPr sz="4100" i="1" spc="-14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4100" i="1" spc="-90" dirty="0">
                <a:solidFill>
                  <a:srgbClr val="5E5E5E"/>
                </a:solidFill>
                <a:latin typeface="Arial"/>
                <a:cs typeface="Arial"/>
              </a:rPr>
              <a:t>discovered,</a:t>
            </a:r>
            <a:r>
              <a:rPr sz="4100" i="1" spc="-14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4100" i="1" spc="-190" dirty="0">
                <a:solidFill>
                  <a:srgbClr val="5E5E5E"/>
                </a:solidFill>
                <a:latin typeface="Arial"/>
                <a:cs typeface="Arial"/>
              </a:rPr>
              <a:t>save</a:t>
            </a:r>
            <a:r>
              <a:rPr sz="4100" i="1" spc="-14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4100" i="1" spc="-110" dirty="0">
                <a:solidFill>
                  <a:srgbClr val="5E5E5E"/>
                </a:solidFill>
                <a:latin typeface="Arial"/>
                <a:cs typeface="Arial"/>
              </a:rPr>
              <a:t>yourselves</a:t>
            </a:r>
            <a:r>
              <a:rPr sz="4100" spc="-110" dirty="0">
                <a:solidFill>
                  <a:srgbClr val="5E5E5E"/>
                </a:solidFill>
                <a:latin typeface="Tahoma"/>
                <a:cs typeface="Tahoma"/>
              </a:rPr>
              <a:t>”</a:t>
            </a:r>
            <a:endParaRPr sz="4100" dirty="0">
              <a:latin typeface="Tahoma"/>
              <a:cs typeface="Tahoma"/>
            </a:endParaRPr>
          </a:p>
          <a:p>
            <a:pPr marL="706120" marR="697865">
              <a:lnSpc>
                <a:spcPct val="132800"/>
              </a:lnSpc>
              <a:spcBef>
                <a:spcPts val="4475"/>
              </a:spcBef>
            </a:pPr>
            <a:r>
              <a:rPr sz="4100" spc="530" dirty="0">
                <a:solidFill>
                  <a:srgbClr val="5E5E5E"/>
                </a:solidFill>
                <a:latin typeface="Trebuchet MS"/>
                <a:cs typeface="Trebuchet MS"/>
              </a:rPr>
              <a:t>wearediscoveredsaveyourselves  </a:t>
            </a:r>
            <a:r>
              <a:rPr sz="4100" spc="515" dirty="0">
                <a:solidFill>
                  <a:srgbClr val="5E5E5E"/>
                </a:solidFill>
                <a:latin typeface="Trebuchet MS"/>
                <a:cs typeface="Trebuchet MS"/>
              </a:rPr>
              <a:t>deceptivedeceptivedeceptivede</a:t>
            </a:r>
            <a:endParaRPr sz="4100" dirty="0">
              <a:latin typeface="Trebuchet MS"/>
              <a:cs typeface="Trebuchet MS"/>
            </a:endParaRPr>
          </a:p>
        </p:txBody>
      </p:sp>
      <p:pic>
        <p:nvPicPr>
          <p:cNvPr id="5122" name="Picture 2" descr="Cifrario di Vigenere: come il passato influisce sul presente | Blog  ufficiale di Kaspersky">
            <a:extLst>
              <a:ext uri="{FF2B5EF4-FFF2-40B4-BE49-F238E27FC236}">
                <a16:creationId xmlns:a16="http://schemas.microsoft.com/office/drawing/2014/main" id="{ABFA81A7-B245-9AB5-C1B9-776495EE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2149475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bject 74"/>
          <p:cNvSpPr txBox="1"/>
          <p:nvPr/>
        </p:nvSpPr>
        <p:spPr>
          <a:xfrm>
            <a:off x="8832850" y="2759075"/>
            <a:ext cx="10798810" cy="5050155"/>
          </a:xfrm>
          <a:prstGeom prst="rect">
            <a:avLst/>
          </a:prstGeom>
        </p:spPr>
        <p:txBody>
          <a:bodyPr vert="horz" wrap="square" lIns="0" tIns="3708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20"/>
              </a:spcBef>
            </a:pPr>
            <a:r>
              <a:rPr lang="it-IT" sz="4100" spc="-65" dirty="0">
                <a:solidFill>
                  <a:srgbClr val="5E5E5E"/>
                </a:solidFill>
                <a:latin typeface="Tahoma"/>
                <a:cs typeface="Tahoma"/>
              </a:rPr>
              <a:t>Chiave</a:t>
            </a:r>
            <a:r>
              <a:rPr sz="4100" spc="-565" dirty="0">
                <a:solidFill>
                  <a:srgbClr val="5E5E5E"/>
                </a:solidFill>
                <a:latin typeface="Tahoma"/>
                <a:cs typeface="Tahoma"/>
              </a:rPr>
              <a:t>:</a:t>
            </a:r>
            <a:r>
              <a:rPr sz="4100" spc="-44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4100" spc="-155" dirty="0">
                <a:solidFill>
                  <a:srgbClr val="5E5E5E"/>
                </a:solidFill>
                <a:latin typeface="Tahoma"/>
                <a:cs typeface="Tahoma"/>
              </a:rPr>
              <a:t>“</a:t>
            </a:r>
            <a:r>
              <a:rPr sz="4100" i="1" spc="-55" dirty="0">
                <a:solidFill>
                  <a:srgbClr val="5E5E5E"/>
                </a:solidFill>
                <a:latin typeface="Arial"/>
                <a:cs typeface="Arial"/>
              </a:rPr>
              <a:t>d</a:t>
            </a:r>
            <a:r>
              <a:rPr sz="4100" i="1" spc="-60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sz="4100" i="1" spc="20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4100" i="1" spc="-145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sz="4100" i="1" spc="-50" dirty="0">
                <a:solidFill>
                  <a:srgbClr val="5E5E5E"/>
                </a:solidFill>
                <a:latin typeface="Arial"/>
                <a:cs typeface="Arial"/>
              </a:rPr>
              <a:t>p</a:t>
            </a:r>
            <a:r>
              <a:rPr sz="4100" i="1" spc="100" dirty="0">
                <a:solidFill>
                  <a:srgbClr val="5E5E5E"/>
                </a:solidFill>
                <a:latin typeface="Arial"/>
                <a:cs typeface="Arial"/>
              </a:rPr>
              <a:t>t</a:t>
            </a:r>
            <a:r>
              <a:rPr sz="4100" i="1" spc="-55" dirty="0">
                <a:solidFill>
                  <a:srgbClr val="5E5E5E"/>
                </a:solidFill>
                <a:latin typeface="Arial"/>
                <a:cs typeface="Arial"/>
              </a:rPr>
              <a:t>i</a:t>
            </a:r>
            <a:r>
              <a:rPr sz="4100" i="1" spc="-150" dirty="0">
                <a:solidFill>
                  <a:srgbClr val="5E5E5E"/>
                </a:solidFill>
                <a:latin typeface="Arial"/>
                <a:cs typeface="Arial"/>
              </a:rPr>
              <a:t>v</a:t>
            </a:r>
            <a:r>
              <a:rPr sz="4100" i="1" spc="-145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sz="4100" spc="-150" dirty="0">
                <a:solidFill>
                  <a:srgbClr val="5E5E5E"/>
                </a:solidFill>
                <a:latin typeface="Tahoma"/>
                <a:cs typeface="Tahoma"/>
              </a:rPr>
              <a:t>”</a:t>
            </a:r>
            <a:endParaRPr sz="4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825"/>
              </a:spcBef>
            </a:pPr>
            <a:r>
              <a:rPr sz="4100" spc="-45" dirty="0">
                <a:solidFill>
                  <a:srgbClr val="5E5E5E"/>
                </a:solidFill>
                <a:latin typeface="Tahoma"/>
                <a:cs typeface="Tahoma"/>
              </a:rPr>
              <a:t>Messaggio:</a:t>
            </a:r>
            <a:r>
              <a:rPr sz="4100" spc="-434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4100" spc="-120" dirty="0">
                <a:solidFill>
                  <a:srgbClr val="5E5E5E"/>
                </a:solidFill>
                <a:latin typeface="Tahoma"/>
                <a:cs typeface="Tahoma"/>
              </a:rPr>
              <a:t>“</a:t>
            </a:r>
            <a:r>
              <a:rPr sz="4100" i="1" spc="-120" dirty="0">
                <a:solidFill>
                  <a:srgbClr val="5E5E5E"/>
                </a:solidFill>
                <a:latin typeface="Arial"/>
                <a:cs typeface="Arial"/>
              </a:rPr>
              <a:t>we</a:t>
            </a:r>
            <a:r>
              <a:rPr sz="4100" i="1" spc="-14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4100" i="1" spc="-130" dirty="0">
                <a:solidFill>
                  <a:srgbClr val="5E5E5E"/>
                </a:solidFill>
                <a:latin typeface="Arial"/>
                <a:cs typeface="Arial"/>
              </a:rPr>
              <a:t>are</a:t>
            </a:r>
            <a:r>
              <a:rPr sz="4100" i="1" spc="-14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4100" i="1" spc="-90" dirty="0">
                <a:solidFill>
                  <a:srgbClr val="5E5E5E"/>
                </a:solidFill>
                <a:latin typeface="Arial"/>
                <a:cs typeface="Arial"/>
              </a:rPr>
              <a:t>discovered,</a:t>
            </a:r>
            <a:r>
              <a:rPr sz="4100" i="1" spc="-14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4100" i="1" spc="-190" dirty="0">
                <a:solidFill>
                  <a:srgbClr val="5E5E5E"/>
                </a:solidFill>
                <a:latin typeface="Arial"/>
                <a:cs typeface="Arial"/>
              </a:rPr>
              <a:t>save</a:t>
            </a:r>
            <a:r>
              <a:rPr sz="4100" i="1" spc="-14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4100" i="1" spc="-110" dirty="0">
                <a:solidFill>
                  <a:srgbClr val="5E5E5E"/>
                </a:solidFill>
                <a:latin typeface="Arial"/>
                <a:cs typeface="Arial"/>
              </a:rPr>
              <a:t>yourselves</a:t>
            </a:r>
            <a:r>
              <a:rPr sz="4100" spc="-110" dirty="0">
                <a:solidFill>
                  <a:srgbClr val="5E5E5E"/>
                </a:solidFill>
                <a:latin typeface="Tahoma"/>
                <a:cs typeface="Tahoma"/>
              </a:rPr>
              <a:t>”</a:t>
            </a:r>
            <a:endParaRPr sz="4100" dirty="0">
              <a:latin typeface="Tahoma"/>
              <a:cs typeface="Tahoma"/>
            </a:endParaRPr>
          </a:p>
          <a:p>
            <a:pPr marL="706120" marR="697865" algn="just">
              <a:lnSpc>
                <a:spcPct val="132800"/>
              </a:lnSpc>
              <a:spcBef>
                <a:spcPts val="4475"/>
              </a:spcBef>
            </a:pPr>
            <a:r>
              <a:rPr sz="4100" spc="-505" dirty="0">
                <a:solidFill>
                  <a:srgbClr val="FF2F92"/>
                </a:solidFill>
                <a:latin typeface="Trebuchet MS"/>
                <a:cs typeface="Trebuchet MS"/>
              </a:rPr>
              <a:t>w</a:t>
            </a:r>
            <a:r>
              <a:rPr sz="4100" spc="565" dirty="0">
                <a:solidFill>
                  <a:srgbClr val="5E5E5E"/>
                </a:solidFill>
                <a:latin typeface="Trebuchet MS"/>
                <a:cs typeface="Trebuchet MS"/>
              </a:rPr>
              <a:t>earediscoveredsaveyourselves  </a:t>
            </a:r>
            <a:r>
              <a:rPr sz="4100" spc="515" dirty="0">
                <a:solidFill>
                  <a:srgbClr val="FF2F92"/>
                </a:solidFill>
                <a:latin typeface="Trebuchet MS"/>
                <a:cs typeface="Trebuchet MS"/>
              </a:rPr>
              <a:t>d</a:t>
            </a:r>
            <a:r>
              <a:rPr sz="4100" spc="515" dirty="0">
                <a:solidFill>
                  <a:srgbClr val="5E5E5E"/>
                </a:solidFill>
                <a:latin typeface="Trebuchet MS"/>
                <a:cs typeface="Trebuchet MS"/>
              </a:rPr>
              <a:t>eceptivedeceptivedeceptivede </a:t>
            </a:r>
            <a:r>
              <a:rPr sz="4100" spc="-122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290" dirty="0">
                <a:solidFill>
                  <a:srgbClr val="2A8126"/>
                </a:solidFill>
                <a:latin typeface="Trebuchet MS"/>
                <a:cs typeface="Trebuchet MS"/>
              </a:rPr>
              <a:t>Z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C</a:t>
            </a:r>
            <a:r>
              <a:rPr spc="-325" dirty="0"/>
              <a:t>i</a:t>
            </a:r>
            <a:r>
              <a:rPr spc="185" dirty="0"/>
              <a:t>f</a:t>
            </a:r>
            <a:r>
              <a:rPr spc="-320" dirty="0"/>
              <a:t>r</a:t>
            </a:r>
            <a:r>
              <a:rPr spc="-80" dirty="0"/>
              <a:t>a</a:t>
            </a:r>
            <a:r>
              <a:rPr spc="-215" dirty="0"/>
              <a:t>r</a:t>
            </a:r>
            <a:r>
              <a:rPr spc="-325" dirty="0"/>
              <a:t>i</a:t>
            </a:r>
            <a:r>
              <a:rPr spc="-320" dirty="0"/>
              <a:t>o</a:t>
            </a:r>
            <a:r>
              <a:rPr spc="-665" dirty="0"/>
              <a:t> </a:t>
            </a:r>
            <a:r>
              <a:rPr spc="-130" dirty="0"/>
              <a:t>d</a:t>
            </a:r>
            <a:r>
              <a:rPr spc="-320" dirty="0"/>
              <a:t>i</a:t>
            </a:r>
            <a:r>
              <a:rPr spc="-665" dirty="0"/>
              <a:t> </a:t>
            </a:r>
            <a:r>
              <a:rPr spc="20" dirty="0"/>
              <a:t>V</a:t>
            </a:r>
            <a:r>
              <a:rPr spc="-325" dirty="0"/>
              <a:t>i</a:t>
            </a:r>
            <a:r>
              <a:rPr spc="-150" dirty="0"/>
              <a:t>g</a:t>
            </a:r>
            <a:r>
              <a:rPr spc="-15" dirty="0"/>
              <a:t>e</a:t>
            </a:r>
            <a:r>
              <a:rPr spc="-290" dirty="0"/>
              <a:t>n</a:t>
            </a:r>
            <a:r>
              <a:rPr spc="-15" dirty="0"/>
              <a:t>è</a:t>
            </a:r>
            <a:r>
              <a:rPr spc="-360" dirty="0"/>
              <a:t>r</a:t>
            </a:r>
            <a:r>
              <a:rPr spc="-15" dirty="0"/>
              <a:t>e</a:t>
            </a:r>
          </a:p>
        </p:txBody>
      </p:sp>
      <p:pic>
        <p:nvPicPr>
          <p:cNvPr id="6146" name="Picture 2" descr="Cifrario di Vigenere: come il passato influisce sul presente | Blog  ufficiale di Kaspersky">
            <a:extLst>
              <a:ext uri="{FF2B5EF4-FFF2-40B4-BE49-F238E27FC236}">
                <a16:creationId xmlns:a16="http://schemas.microsoft.com/office/drawing/2014/main" id="{52A1413C-389B-AB91-3601-D227E6B53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11" y="2146530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ttangolo 78">
            <a:extLst>
              <a:ext uri="{FF2B5EF4-FFF2-40B4-BE49-F238E27FC236}">
                <a16:creationId xmlns:a16="http://schemas.microsoft.com/office/drawing/2014/main" id="{8970A5C3-83CF-3341-F4AA-3020FEBDD967}"/>
              </a:ext>
            </a:extLst>
          </p:cNvPr>
          <p:cNvSpPr/>
          <p:nvPr/>
        </p:nvSpPr>
        <p:spPr>
          <a:xfrm>
            <a:off x="7232650" y="2146530"/>
            <a:ext cx="304800" cy="7622945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EEC6536E-1FD7-4F4D-F23D-96EC7BF96358}"/>
              </a:ext>
            </a:extLst>
          </p:cNvPr>
          <p:cNvSpPr/>
          <p:nvPr/>
        </p:nvSpPr>
        <p:spPr>
          <a:xfrm rot="16200000">
            <a:off x="4393656" y="-384267"/>
            <a:ext cx="304800" cy="7622945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8DDD45B9-8424-CAD6-77F4-A1B1776B734B}"/>
              </a:ext>
            </a:extLst>
          </p:cNvPr>
          <p:cNvSpPr/>
          <p:nvPr/>
        </p:nvSpPr>
        <p:spPr>
          <a:xfrm>
            <a:off x="7232650" y="3225031"/>
            <a:ext cx="304800" cy="3350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02500" y="257154"/>
            <a:ext cx="54991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C</a:t>
            </a:r>
            <a:r>
              <a:rPr spc="-215" dirty="0"/>
              <a:t>r</a:t>
            </a:r>
            <a:r>
              <a:rPr spc="-325" dirty="0"/>
              <a:t>i</a:t>
            </a:r>
            <a:r>
              <a:rPr spc="180" dirty="0"/>
              <a:t>t</a:t>
            </a:r>
            <a:r>
              <a:rPr spc="114" dirty="0"/>
              <a:t>t</a:t>
            </a:r>
            <a:r>
              <a:rPr spc="-320" dirty="0"/>
              <a:t>o</a:t>
            </a:r>
            <a:r>
              <a:rPr spc="-150" dirty="0"/>
              <a:t>g</a:t>
            </a:r>
            <a:r>
              <a:rPr spc="-320" dirty="0"/>
              <a:t>r</a:t>
            </a:r>
            <a:r>
              <a:rPr spc="-80" dirty="0"/>
              <a:t>a</a:t>
            </a:r>
            <a:r>
              <a:rPr spc="-70" dirty="0"/>
              <a:t>f</a:t>
            </a:r>
            <a:r>
              <a:rPr spc="-65" dirty="0"/>
              <a:t>i</a:t>
            </a:r>
            <a:r>
              <a:rPr spc="-80" dirty="0"/>
              <a:t>a</a:t>
            </a:r>
          </a:p>
        </p:txBody>
      </p:sp>
      <p:pic>
        <p:nvPicPr>
          <p:cNvPr id="1026" name="Picture 2" descr="Curiosità Alice nel Paese delle Meraviglie: Walt Disney s'ispirò alla  piccola Kathryn Beaumont">
            <a:extLst>
              <a:ext uri="{FF2B5EF4-FFF2-40B4-BE49-F238E27FC236}">
                <a16:creationId xmlns:a16="http://schemas.microsoft.com/office/drawing/2014/main" id="{7549CCAF-4B78-3290-7908-349654F6D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508251" y="3368675"/>
            <a:ext cx="22352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iglio Bianco - Wikipedia">
            <a:extLst>
              <a:ext uri="{FF2B5EF4-FFF2-40B4-BE49-F238E27FC236}">
                <a16:creationId xmlns:a16="http://schemas.microsoft.com/office/drawing/2014/main" id="{6AC4A339-7407-7567-BD92-784F5DA67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650" y="3906299"/>
            <a:ext cx="20955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 specie evolvono &quot;correndo&quot;, come diceva la Regina Rossa di Alice">
            <a:extLst>
              <a:ext uri="{FF2B5EF4-FFF2-40B4-BE49-F238E27FC236}">
                <a16:creationId xmlns:a16="http://schemas.microsoft.com/office/drawing/2014/main" id="{77D34CE7-4C4A-63A7-373F-8AA2D221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7358697"/>
            <a:ext cx="3048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71CE247C-C6AE-1706-5D4B-EE3E05FEB0B0}"/>
              </a:ext>
            </a:extLst>
          </p:cNvPr>
          <p:cNvCxnSpPr/>
          <p:nvPr/>
        </p:nvCxnSpPr>
        <p:spPr>
          <a:xfrm>
            <a:off x="5708650" y="4715924"/>
            <a:ext cx="3048000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ttore curvo 59">
            <a:extLst>
              <a:ext uri="{FF2B5EF4-FFF2-40B4-BE49-F238E27FC236}">
                <a16:creationId xmlns:a16="http://schemas.microsoft.com/office/drawing/2014/main" id="{9FBE187C-50F2-8B22-4AC9-D938EF9D4684}"/>
              </a:ext>
            </a:extLst>
          </p:cNvPr>
          <p:cNvCxnSpPr/>
          <p:nvPr/>
        </p:nvCxnSpPr>
        <p:spPr>
          <a:xfrm rot="16200000" flipH="1">
            <a:off x="7038975" y="5460999"/>
            <a:ext cx="1828800" cy="1301749"/>
          </a:xfrm>
          <a:prstGeom prst="curvedConnector3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81A6567A-C1F2-DD6B-0D76-74E5D14CBF1B}"/>
              </a:ext>
            </a:extLst>
          </p:cNvPr>
          <p:cNvSpPr txBox="1"/>
          <p:nvPr/>
        </p:nvSpPr>
        <p:spPr>
          <a:xfrm>
            <a:off x="3408279" y="6198558"/>
            <a:ext cx="6096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AE7ED84A-A99D-74B2-5700-59B667C82BAE}"/>
              </a:ext>
            </a:extLst>
          </p:cNvPr>
          <p:cNvSpPr txBox="1"/>
          <p:nvPr/>
        </p:nvSpPr>
        <p:spPr>
          <a:xfrm>
            <a:off x="10553699" y="5750235"/>
            <a:ext cx="6096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F3A9D00F-7DA1-C18F-C2C5-F477740FF251}"/>
              </a:ext>
            </a:extLst>
          </p:cNvPr>
          <p:cNvSpPr txBox="1"/>
          <p:nvPr/>
        </p:nvSpPr>
        <p:spPr>
          <a:xfrm>
            <a:off x="9558087" y="7997184"/>
            <a:ext cx="6096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accent2"/>
                </a:solidFill>
              </a:rPr>
              <a:t>E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001607A5-05CE-1EF6-B311-65D374C8AFB3}"/>
              </a:ext>
            </a:extLst>
          </p:cNvPr>
          <p:cNvSpPr txBox="1"/>
          <p:nvPr/>
        </p:nvSpPr>
        <p:spPr>
          <a:xfrm>
            <a:off x="13328650" y="3597274"/>
            <a:ext cx="5410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Alice </a:t>
            </a:r>
            <a:r>
              <a:rPr lang="it-IT" sz="4100" spc="-110" dirty="0">
                <a:solidFill>
                  <a:srgbClr val="FF2F92"/>
                </a:solidFill>
                <a:latin typeface="Microsoft Sans Serif"/>
                <a:cs typeface="Microsoft Sans Serif"/>
              </a:rPr>
              <a:t>‘’nasconde’’</a:t>
            </a:r>
            <a:r>
              <a:rPr lang="it-IT" sz="4100" spc="-220" dirty="0">
                <a:solidFill>
                  <a:srgbClr val="FF2F92"/>
                </a:solidFill>
                <a:latin typeface="Microsoft Sans Serif"/>
                <a:cs typeface="Microsoft Sans Serif"/>
              </a:rPr>
              <a:t>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messaggio per il 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Bianconiglio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manda il messaggio, ma un certo </a:t>
            </a:r>
            <a:r>
              <a:rPr lang="it-IT" sz="4100" spc="-110" dirty="0">
                <a:solidFill>
                  <a:srgbClr val="FF2F92"/>
                </a:solidFill>
                <a:latin typeface="Microsoft Sans Serif"/>
                <a:cs typeface="Microsoft Sans Serif"/>
              </a:rPr>
              <a:t>codice C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E4A86C0A-912D-B56D-39D5-A57230C4BE3F}"/>
              </a:ext>
            </a:extLst>
          </p:cNvPr>
          <p:cNvSpPr txBox="1"/>
          <p:nvPr/>
        </p:nvSpPr>
        <p:spPr>
          <a:xfrm>
            <a:off x="6242050" y="3958935"/>
            <a:ext cx="1981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spc="-110" dirty="0">
                <a:solidFill>
                  <a:srgbClr val="FF2F92"/>
                </a:solidFill>
                <a:latin typeface="Microsoft Sans Serif"/>
                <a:cs typeface="Microsoft Sans Serif"/>
              </a:rPr>
              <a:t>F(M) = C</a:t>
            </a:r>
            <a:endParaRPr lang="it-IT" sz="3500" dirty="0"/>
          </a:p>
        </p:txBody>
      </p:sp>
    </p:spTree>
    <p:extLst>
      <p:ext uri="{BB962C8B-B14F-4D97-AF65-F5344CB8AC3E}">
        <p14:creationId xmlns:p14="http://schemas.microsoft.com/office/powerpoint/2010/main" val="3071879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C</a:t>
            </a:r>
            <a:r>
              <a:rPr spc="-325" dirty="0"/>
              <a:t>i</a:t>
            </a:r>
            <a:r>
              <a:rPr spc="185" dirty="0"/>
              <a:t>f</a:t>
            </a:r>
            <a:r>
              <a:rPr spc="-320" dirty="0"/>
              <a:t>r</a:t>
            </a:r>
            <a:r>
              <a:rPr spc="-80" dirty="0"/>
              <a:t>a</a:t>
            </a:r>
            <a:r>
              <a:rPr spc="-215" dirty="0"/>
              <a:t>r</a:t>
            </a:r>
            <a:r>
              <a:rPr spc="-325" dirty="0"/>
              <a:t>i</a:t>
            </a:r>
            <a:r>
              <a:rPr spc="-320" dirty="0"/>
              <a:t>o</a:t>
            </a:r>
            <a:r>
              <a:rPr spc="-665" dirty="0"/>
              <a:t> </a:t>
            </a:r>
            <a:r>
              <a:rPr spc="-130" dirty="0"/>
              <a:t>d</a:t>
            </a:r>
            <a:r>
              <a:rPr spc="-320" dirty="0"/>
              <a:t>i</a:t>
            </a:r>
            <a:r>
              <a:rPr spc="-665" dirty="0"/>
              <a:t> </a:t>
            </a:r>
            <a:r>
              <a:rPr spc="20" dirty="0"/>
              <a:t>V</a:t>
            </a:r>
            <a:r>
              <a:rPr spc="-325" dirty="0"/>
              <a:t>i</a:t>
            </a:r>
            <a:r>
              <a:rPr spc="-150" dirty="0"/>
              <a:t>g</a:t>
            </a:r>
            <a:r>
              <a:rPr spc="-15" dirty="0"/>
              <a:t>e</a:t>
            </a:r>
            <a:r>
              <a:rPr spc="-290" dirty="0"/>
              <a:t>n</a:t>
            </a:r>
            <a:r>
              <a:rPr spc="-15" dirty="0"/>
              <a:t>è</a:t>
            </a:r>
            <a:r>
              <a:rPr spc="-360" dirty="0"/>
              <a:t>r</a:t>
            </a:r>
            <a:r>
              <a:rPr spc="-15" dirty="0"/>
              <a:t>e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8832850" y="2987675"/>
            <a:ext cx="10798810" cy="5050155"/>
          </a:xfrm>
          <a:prstGeom prst="rect">
            <a:avLst/>
          </a:prstGeom>
        </p:spPr>
        <p:txBody>
          <a:bodyPr vert="horz" wrap="square" lIns="0" tIns="3708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20"/>
              </a:spcBef>
            </a:pPr>
            <a:r>
              <a:rPr lang="it-IT" sz="4100" spc="-540" dirty="0">
                <a:solidFill>
                  <a:srgbClr val="5E5E5E"/>
                </a:solidFill>
                <a:latin typeface="Microsoft Sans Serif"/>
                <a:cs typeface="Microsoft Sans Serif"/>
              </a:rPr>
              <a:t>Chiave</a:t>
            </a:r>
            <a:r>
              <a:rPr sz="4100" spc="-254" dirty="0">
                <a:solidFill>
                  <a:srgbClr val="5E5E5E"/>
                </a:solidFill>
                <a:latin typeface="Microsoft Sans Serif"/>
                <a:cs typeface="Microsoft Sans Serif"/>
              </a:rPr>
              <a:t>: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125" dirty="0">
                <a:solidFill>
                  <a:srgbClr val="5E5E5E"/>
                </a:solidFill>
                <a:latin typeface="Microsoft Sans Serif"/>
                <a:cs typeface="Microsoft Sans Serif"/>
              </a:rPr>
              <a:t>“</a:t>
            </a:r>
            <a:r>
              <a:rPr sz="4100" i="1" spc="-55" dirty="0">
                <a:solidFill>
                  <a:srgbClr val="5E5E5E"/>
                </a:solidFill>
                <a:latin typeface="Arial"/>
                <a:cs typeface="Arial"/>
              </a:rPr>
              <a:t>d</a:t>
            </a:r>
            <a:r>
              <a:rPr sz="4100" i="1" spc="-60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sz="4100" i="1" spc="20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4100" i="1" spc="-145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sz="4100" i="1" spc="-50" dirty="0">
                <a:solidFill>
                  <a:srgbClr val="5E5E5E"/>
                </a:solidFill>
                <a:latin typeface="Arial"/>
                <a:cs typeface="Arial"/>
              </a:rPr>
              <a:t>p</a:t>
            </a:r>
            <a:r>
              <a:rPr sz="4100" i="1" spc="100" dirty="0">
                <a:solidFill>
                  <a:srgbClr val="5E5E5E"/>
                </a:solidFill>
                <a:latin typeface="Arial"/>
                <a:cs typeface="Arial"/>
              </a:rPr>
              <a:t>t</a:t>
            </a:r>
            <a:r>
              <a:rPr sz="4100" i="1" spc="-55" dirty="0">
                <a:solidFill>
                  <a:srgbClr val="5E5E5E"/>
                </a:solidFill>
                <a:latin typeface="Arial"/>
                <a:cs typeface="Arial"/>
              </a:rPr>
              <a:t>i</a:t>
            </a:r>
            <a:r>
              <a:rPr sz="4100" i="1" spc="-150" dirty="0">
                <a:solidFill>
                  <a:srgbClr val="5E5E5E"/>
                </a:solidFill>
                <a:latin typeface="Arial"/>
                <a:cs typeface="Arial"/>
              </a:rPr>
              <a:t>v</a:t>
            </a:r>
            <a:r>
              <a:rPr sz="4100" i="1" spc="-145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sz="4100" spc="130" dirty="0">
                <a:solidFill>
                  <a:srgbClr val="5E5E5E"/>
                </a:solidFill>
                <a:latin typeface="Microsoft Sans Serif"/>
                <a:cs typeface="Microsoft Sans Serif"/>
              </a:rPr>
              <a:t>”</a:t>
            </a:r>
            <a:endParaRPr sz="4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825"/>
              </a:spcBef>
            </a:pPr>
            <a:r>
              <a:rPr sz="41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Messaggio: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30" dirty="0">
                <a:solidFill>
                  <a:srgbClr val="5E5E5E"/>
                </a:solidFill>
                <a:latin typeface="Microsoft Sans Serif"/>
                <a:cs typeface="Microsoft Sans Serif"/>
              </a:rPr>
              <a:t>“</a:t>
            </a:r>
            <a:r>
              <a:rPr sz="4100" i="1" spc="-30" dirty="0">
                <a:solidFill>
                  <a:srgbClr val="5E5E5E"/>
                </a:solidFill>
                <a:latin typeface="Arial"/>
                <a:cs typeface="Arial"/>
              </a:rPr>
              <a:t>we</a:t>
            </a:r>
            <a:r>
              <a:rPr sz="4100" i="1" spc="-14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4100" i="1" spc="-130" dirty="0">
                <a:solidFill>
                  <a:srgbClr val="5E5E5E"/>
                </a:solidFill>
                <a:latin typeface="Arial"/>
                <a:cs typeface="Arial"/>
              </a:rPr>
              <a:t>are</a:t>
            </a:r>
            <a:r>
              <a:rPr sz="4100" i="1" spc="-14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4100" i="1" spc="-90" dirty="0">
                <a:solidFill>
                  <a:srgbClr val="5E5E5E"/>
                </a:solidFill>
                <a:latin typeface="Arial"/>
                <a:cs typeface="Arial"/>
              </a:rPr>
              <a:t>discovered,</a:t>
            </a:r>
            <a:r>
              <a:rPr sz="4100" i="1" spc="-14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4100" i="1" spc="-190" dirty="0">
                <a:solidFill>
                  <a:srgbClr val="5E5E5E"/>
                </a:solidFill>
                <a:latin typeface="Arial"/>
                <a:cs typeface="Arial"/>
              </a:rPr>
              <a:t>save</a:t>
            </a:r>
            <a:r>
              <a:rPr sz="4100" i="1" spc="-14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4100" i="1" spc="-85" dirty="0">
                <a:solidFill>
                  <a:srgbClr val="5E5E5E"/>
                </a:solidFill>
                <a:latin typeface="Arial"/>
                <a:cs typeface="Arial"/>
              </a:rPr>
              <a:t>yourselves</a:t>
            </a:r>
            <a:r>
              <a:rPr sz="41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”</a:t>
            </a:r>
            <a:endParaRPr sz="4100" dirty="0">
              <a:latin typeface="Microsoft Sans Serif"/>
              <a:cs typeface="Microsoft Sans Serif"/>
            </a:endParaRPr>
          </a:p>
          <a:p>
            <a:pPr marL="706120" marR="697865" algn="just">
              <a:lnSpc>
                <a:spcPct val="132800"/>
              </a:lnSpc>
              <a:spcBef>
                <a:spcPts val="4475"/>
              </a:spcBef>
            </a:pPr>
            <a:r>
              <a:rPr sz="4100" spc="-505" dirty="0">
                <a:solidFill>
                  <a:srgbClr val="5E5E5E"/>
                </a:solidFill>
                <a:latin typeface="Trebuchet MS"/>
                <a:cs typeface="Trebuchet MS"/>
              </a:rPr>
              <a:t>w</a:t>
            </a:r>
            <a:r>
              <a:rPr sz="4100" spc="310" dirty="0">
                <a:solidFill>
                  <a:srgbClr val="FF2F92"/>
                </a:solidFill>
                <a:latin typeface="Trebuchet MS"/>
                <a:cs typeface="Trebuchet MS"/>
              </a:rPr>
              <a:t>e</a:t>
            </a:r>
            <a:r>
              <a:rPr sz="4100" spc="575" dirty="0">
                <a:solidFill>
                  <a:srgbClr val="5E5E5E"/>
                </a:solidFill>
                <a:latin typeface="Trebuchet MS"/>
                <a:cs typeface="Trebuchet MS"/>
              </a:rPr>
              <a:t>arediscoveredsaveyourselves  </a:t>
            </a:r>
            <a:r>
              <a:rPr sz="4100" spc="515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4100" spc="515" dirty="0">
                <a:solidFill>
                  <a:srgbClr val="FF2F92"/>
                </a:solidFill>
                <a:latin typeface="Trebuchet MS"/>
                <a:cs typeface="Trebuchet MS"/>
              </a:rPr>
              <a:t>e</a:t>
            </a:r>
            <a:r>
              <a:rPr sz="4100" spc="515" dirty="0">
                <a:solidFill>
                  <a:srgbClr val="5E5E5E"/>
                </a:solidFill>
                <a:latin typeface="Trebuchet MS"/>
                <a:cs typeface="Trebuchet MS"/>
              </a:rPr>
              <a:t>ceptivedeceptivedeceptivede </a:t>
            </a:r>
            <a:r>
              <a:rPr sz="4100" spc="-122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844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4100" spc="844" dirty="0">
                <a:solidFill>
                  <a:srgbClr val="2A8126"/>
                </a:solidFill>
                <a:latin typeface="Trebuchet MS"/>
                <a:cs typeface="Trebuchet MS"/>
              </a:rPr>
              <a:t>I</a:t>
            </a:r>
            <a:endParaRPr sz="4100" dirty="0">
              <a:latin typeface="Trebuchet MS"/>
              <a:cs typeface="Trebuchet MS"/>
            </a:endParaRPr>
          </a:p>
        </p:txBody>
      </p:sp>
      <p:pic>
        <p:nvPicPr>
          <p:cNvPr id="52" name="Picture 2" descr="Cifrario di Vigenere: come il passato influisce sul presente | Blog  ufficiale di Kaspersky">
            <a:extLst>
              <a:ext uri="{FF2B5EF4-FFF2-40B4-BE49-F238E27FC236}">
                <a16:creationId xmlns:a16="http://schemas.microsoft.com/office/drawing/2014/main" id="{82F78159-78D5-2497-5A71-F30FA982E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13" y="2125578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FCAEE23A-022D-FE9E-A7A6-DB3C371B3439}"/>
              </a:ext>
            </a:extLst>
          </p:cNvPr>
          <p:cNvSpPr/>
          <p:nvPr/>
        </p:nvSpPr>
        <p:spPr>
          <a:xfrm>
            <a:off x="2203450" y="2122633"/>
            <a:ext cx="304800" cy="7622945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6B7833D2-3E62-4962-53E2-B8520C8AD3BA}"/>
              </a:ext>
            </a:extLst>
          </p:cNvPr>
          <p:cNvSpPr/>
          <p:nvPr/>
        </p:nvSpPr>
        <p:spPr>
          <a:xfrm rot="16200000">
            <a:off x="4420470" y="-98972"/>
            <a:ext cx="304800" cy="7622945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58AA44D6-642B-0F69-1740-6E6C34B15F88}"/>
              </a:ext>
            </a:extLst>
          </p:cNvPr>
          <p:cNvSpPr/>
          <p:nvPr/>
        </p:nvSpPr>
        <p:spPr>
          <a:xfrm>
            <a:off x="2203450" y="3560100"/>
            <a:ext cx="304800" cy="3350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4124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C</a:t>
            </a:r>
            <a:r>
              <a:rPr spc="-325" dirty="0"/>
              <a:t>i</a:t>
            </a:r>
            <a:r>
              <a:rPr spc="185" dirty="0"/>
              <a:t>f</a:t>
            </a:r>
            <a:r>
              <a:rPr spc="-320" dirty="0"/>
              <a:t>r</a:t>
            </a:r>
            <a:r>
              <a:rPr spc="-80" dirty="0"/>
              <a:t>a</a:t>
            </a:r>
            <a:r>
              <a:rPr spc="-215" dirty="0"/>
              <a:t>r</a:t>
            </a:r>
            <a:r>
              <a:rPr spc="-325" dirty="0"/>
              <a:t>i</a:t>
            </a:r>
            <a:r>
              <a:rPr spc="-320" dirty="0"/>
              <a:t>o</a:t>
            </a:r>
            <a:r>
              <a:rPr spc="-665" dirty="0"/>
              <a:t> </a:t>
            </a:r>
            <a:r>
              <a:rPr spc="-130" dirty="0"/>
              <a:t>d</a:t>
            </a:r>
            <a:r>
              <a:rPr spc="-320" dirty="0"/>
              <a:t>i</a:t>
            </a:r>
            <a:r>
              <a:rPr spc="-665" dirty="0"/>
              <a:t> </a:t>
            </a:r>
            <a:r>
              <a:rPr spc="20" dirty="0"/>
              <a:t>V</a:t>
            </a:r>
            <a:r>
              <a:rPr spc="-325" dirty="0"/>
              <a:t>i</a:t>
            </a:r>
            <a:r>
              <a:rPr spc="-150" dirty="0"/>
              <a:t>g</a:t>
            </a:r>
            <a:r>
              <a:rPr spc="-15" dirty="0"/>
              <a:t>e</a:t>
            </a:r>
            <a:r>
              <a:rPr spc="-290" dirty="0"/>
              <a:t>n</a:t>
            </a:r>
            <a:r>
              <a:rPr spc="-15" dirty="0"/>
              <a:t>è</a:t>
            </a:r>
            <a:r>
              <a:rPr spc="-360" dirty="0"/>
              <a:t>r</a:t>
            </a:r>
            <a:r>
              <a:rPr spc="-15" dirty="0"/>
              <a:t>e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8756650" y="3092119"/>
            <a:ext cx="10798810" cy="5050155"/>
          </a:xfrm>
          <a:prstGeom prst="rect">
            <a:avLst/>
          </a:prstGeom>
        </p:spPr>
        <p:txBody>
          <a:bodyPr vert="horz" wrap="square" lIns="0" tIns="3708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20"/>
              </a:spcBef>
            </a:pPr>
            <a:r>
              <a:rPr lang="it-IT" sz="4100" spc="-540" dirty="0">
                <a:solidFill>
                  <a:srgbClr val="5E5E5E"/>
                </a:solidFill>
                <a:latin typeface="Microsoft Sans Serif"/>
                <a:cs typeface="Microsoft Sans Serif"/>
              </a:rPr>
              <a:t>Chiave</a:t>
            </a:r>
            <a:r>
              <a:rPr sz="4100" spc="-254" dirty="0">
                <a:solidFill>
                  <a:srgbClr val="5E5E5E"/>
                </a:solidFill>
                <a:latin typeface="Microsoft Sans Serif"/>
                <a:cs typeface="Microsoft Sans Serif"/>
              </a:rPr>
              <a:t>: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125" dirty="0">
                <a:solidFill>
                  <a:srgbClr val="5E5E5E"/>
                </a:solidFill>
                <a:latin typeface="Microsoft Sans Serif"/>
                <a:cs typeface="Microsoft Sans Serif"/>
              </a:rPr>
              <a:t>“</a:t>
            </a:r>
            <a:r>
              <a:rPr sz="4100" i="1" spc="-55" dirty="0">
                <a:solidFill>
                  <a:srgbClr val="5E5E5E"/>
                </a:solidFill>
                <a:latin typeface="Arial"/>
                <a:cs typeface="Arial"/>
              </a:rPr>
              <a:t>d</a:t>
            </a:r>
            <a:r>
              <a:rPr sz="4100" i="1" spc="-60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sz="4100" i="1" spc="20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4100" i="1" spc="-145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sz="4100" i="1" spc="-50" dirty="0">
                <a:solidFill>
                  <a:srgbClr val="5E5E5E"/>
                </a:solidFill>
                <a:latin typeface="Arial"/>
                <a:cs typeface="Arial"/>
              </a:rPr>
              <a:t>p</a:t>
            </a:r>
            <a:r>
              <a:rPr sz="4100" i="1" spc="100" dirty="0">
                <a:solidFill>
                  <a:srgbClr val="5E5E5E"/>
                </a:solidFill>
                <a:latin typeface="Arial"/>
                <a:cs typeface="Arial"/>
              </a:rPr>
              <a:t>t</a:t>
            </a:r>
            <a:r>
              <a:rPr sz="4100" i="1" spc="-55" dirty="0">
                <a:solidFill>
                  <a:srgbClr val="5E5E5E"/>
                </a:solidFill>
                <a:latin typeface="Arial"/>
                <a:cs typeface="Arial"/>
              </a:rPr>
              <a:t>i</a:t>
            </a:r>
            <a:r>
              <a:rPr sz="4100" i="1" spc="-150" dirty="0">
                <a:solidFill>
                  <a:srgbClr val="5E5E5E"/>
                </a:solidFill>
                <a:latin typeface="Arial"/>
                <a:cs typeface="Arial"/>
              </a:rPr>
              <a:t>v</a:t>
            </a:r>
            <a:r>
              <a:rPr sz="4100" i="1" spc="-145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sz="4100" spc="130" dirty="0">
                <a:solidFill>
                  <a:srgbClr val="5E5E5E"/>
                </a:solidFill>
                <a:latin typeface="Microsoft Sans Serif"/>
                <a:cs typeface="Microsoft Sans Serif"/>
              </a:rPr>
              <a:t>”</a:t>
            </a:r>
            <a:endParaRPr sz="4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825"/>
              </a:spcBef>
            </a:pPr>
            <a:r>
              <a:rPr sz="41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Messaggio: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30" dirty="0">
                <a:solidFill>
                  <a:srgbClr val="5E5E5E"/>
                </a:solidFill>
                <a:latin typeface="Microsoft Sans Serif"/>
                <a:cs typeface="Microsoft Sans Serif"/>
              </a:rPr>
              <a:t>“</a:t>
            </a:r>
            <a:r>
              <a:rPr sz="4100" i="1" spc="-30" dirty="0">
                <a:solidFill>
                  <a:srgbClr val="5E5E5E"/>
                </a:solidFill>
                <a:latin typeface="Arial"/>
                <a:cs typeface="Arial"/>
              </a:rPr>
              <a:t>we</a:t>
            </a:r>
            <a:r>
              <a:rPr sz="4100" i="1" spc="-14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4100" i="1" spc="-130" dirty="0">
                <a:solidFill>
                  <a:srgbClr val="5E5E5E"/>
                </a:solidFill>
                <a:latin typeface="Arial"/>
                <a:cs typeface="Arial"/>
              </a:rPr>
              <a:t>are</a:t>
            </a:r>
            <a:r>
              <a:rPr sz="4100" i="1" spc="-14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4100" i="1" spc="-90" dirty="0">
                <a:solidFill>
                  <a:srgbClr val="5E5E5E"/>
                </a:solidFill>
                <a:latin typeface="Arial"/>
                <a:cs typeface="Arial"/>
              </a:rPr>
              <a:t>discovered,</a:t>
            </a:r>
            <a:r>
              <a:rPr sz="4100" i="1" spc="-14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4100" i="1" spc="-190" dirty="0">
                <a:solidFill>
                  <a:srgbClr val="5E5E5E"/>
                </a:solidFill>
                <a:latin typeface="Arial"/>
                <a:cs typeface="Arial"/>
              </a:rPr>
              <a:t>save</a:t>
            </a:r>
            <a:r>
              <a:rPr sz="4100" i="1" spc="-14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4100" i="1" spc="-85" dirty="0">
                <a:solidFill>
                  <a:srgbClr val="5E5E5E"/>
                </a:solidFill>
                <a:latin typeface="Arial"/>
                <a:cs typeface="Arial"/>
              </a:rPr>
              <a:t>yourselves</a:t>
            </a:r>
            <a:r>
              <a:rPr sz="41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”</a:t>
            </a:r>
            <a:endParaRPr sz="4100" dirty="0">
              <a:latin typeface="Microsoft Sans Serif"/>
              <a:cs typeface="Microsoft Sans Serif"/>
            </a:endParaRPr>
          </a:p>
          <a:p>
            <a:pPr marL="706120" marR="697865" algn="just">
              <a:lnSpc>
                <a:spcPct val="132800"/>
              </a:lnSpc>
              <a:spcBef>
                <a:spcPts val="4475"/>
              </a:spcBef>
            </a:pPr>
            <a:r>
              <a:rPr sz="4100" spc="540" dirty="0">
                <a:solidFill>
                  <a:srgbClr val="5E5E5E"/>
                </a:solidFill>
                <a:latin typeface="Trebuchet MS"/>
                <a:cs typeface="Trebuchet MS"/>
              </a:rPr>
              <a:t>we</a:t>
            </a:r>
            <a:r>
              <a:rPr sz="4100" spc="540" dirty="0">
                <a:solidFill>
                  <a:srgbClr val="FF2F92"/>
                </a:solidFill>
                <a:latin typeface="Trebuchet MS"/>
                <a:cs typeface="Trebuchet MS"/>
              </a:rPr>
              <a:t>a</a:t>
            </a:r>
            <a:r>
              <a:rPr sz="4100" spc="540" dirty="0">
                <a:solidFill>
                  <a:srgbClr val="5E5E5E"/>
                </a:solidFill>
                <a:latin typeface="Trebuchet MS"/>
                <a:cs typeface="Trebuchet MS"/>
              </a:rPr>
              <a:t>rediscoveredsaveyourselves </a:t>
            </a:r>
            <a:r>
              <a:rPr sz="4100" spc="-122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515" dirty="0" err="1">
                <a:solidFill>
                  <a:srgbClr val="5E5E5E"/>
                </a:solidFill>
                <a:latin typeface="Trebuchet MS"/>
                <a:cs typeface="Trebuchet MS"/>
              </a:rPr>
              <a:t>de</a:t>
            </a:r>
            <a:r>
              <a:rPr sz="4100" spc="515" dirty="0" err="1">
                <a:solidFill>
                  <a:srgbClr val="FF2F92"/>
                </a:solidFill>
                <a:latin typeface="Trebuchet MS"/>
                <a:cs typeface="Trebuchet MS"/>
              </a:rPr>
              <a:t>c</a:t>
            </a:r>
            <a:r>
              <a:rPr sz="4100" spc="515" dirty="0" err="1">
                <a:solidFill>
                  <a:srgbClr val="5E5E5E"/>
                </a:solidFill>
                <a:latin typeface="Trebuchet MS"/>
                <a:cs typeface="Trebuchet MS"/>
              </a:rPr>
              <a:t>eptivedeceptivedeceptivede</a:t>
            </a:r>
            <a:r>
              <a:rPr sz="4100" spc="51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22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595" dirty="0">
                <a:solidFill>
                  <a:srgbClr val="5E5E5E"/>
                </a:solidFill>
                <a:latin typeface="Trebuchet MS"/>
                <a:cs typeface="Trebuchet MS"/>
              </a:rPr>
              <a:t>ZI</a:t>
            </a:r>
            <a:r>
              <a:rPr lang="it-IT" sz="4100" spc="595" dirty="0">
                <a:solidFill>
                  <a:srgbClr val="2A8126"/>
                </a:solidFill>
                <a:latin typeface="Trebuchet MS"/>
                <a:cs typeface="Trebuchet MS"/>
              </a:rPr>
              <a:t>C</a:t>
            </a:r>
            <a:endParaRPr sz="4100" dirty="0">
              <a:latin typeface="Trebuchet MS"/>
              <a:cs typeface="Trebuchet MS"/>
            </a:endParaRPr>
          </a:p>
        </p:txBody>
      </p:sp>
      <p:pic>
        <p:nvPicPr>
          <p:cNvPr id="52" name="Picture 2" descr="Cifrario di Vigenere: come il passato influisce sul presente | Blog  ufficiale di Kaspersky">
            <a:extLst>
              <a:ext uri="{FF2B5EF4-FFF2-40B4-BE49-F238E27FC236}">
                <a16:creationId xmlns:a16="http://schemas.microsoft.com/office/drawing/2014/main" id="{AE7479F8-957D-3CF4-B521-12F8C4D75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8" y="2282582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621BC8BD-E2AB-D262-F166-EF2FD30CB366}"/>
              </a:ext>
            </a:extLst>
          </p:cNvPr>
          <p:cNvSpPr/>
          <p:nvPr/>
        </p:nvSpPr>
        <p:spPr>
          <a:xfrm>
            <a:off x="1020340" y="2314065"/>
            <a:ext cx="304800" cy="7622945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00B126BB-6E3E-F19B-5532-E184DA97BE87}"/>
              </a:ext>
            </a:extLst>
          </p:cNvPr>
          <p:cNvSpPr/>
          <p:nvPr/>
        </p:nvSpPr>
        <p:spPr>
          <a:xfrm rot="16200000">
            <a:off x="4421128" y="-566953"/>
            <a:ext cx="304800" cy="7622945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2D4E794A-CA57-08B7-977B-5654B4211431}"/>
              </a:ext>
            </a:extLst>
          </p:cNvPr>
          <p:cNvSpPr/>
          <p:nvPr/>
        </p:nvSpPr>
        <p:spPr>
          <a:xfrm>
            <a:off x="1048391" y="3076984"/>
            <a:ext cx="304800" cy="3350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5177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52"/>
          <p:cNvSpPr txBox="1"/>
          <p:nvPr/>
        </p:nvSpPr>
        <p:spPr>
          <a:xfrm>
            <a:off x="1377637" y="2114543"/>
            <a:ext cx="17504410" cy="4930902"/>
          </a:xfrm>
          <a:prstGeom prst="rect">
            <a:avLst/>
          </a:prstGeom>
        </p:spPr>
        <p:txBody>
          <a:bodyPr vert="horz" wrap="square" lIns="0" tIns="370840" rIns="0" bIns="0" rtlCol="0">
            <a:spAutoFit/>
          </a:bodyPr>
          <a:lstStyle/>
          <a:p>
            <a:pPr marL="706120" marR="697865" algn="ctr">
              <a:lnSpc>
                <a:spcPct val="132800"/>
              </a:lnSpc>
              <a:spcBef>
                <a:spcPts val="4485"/>
              </a:spcBef>
            </a:pPr>
            <a:r>
              <a:rPr sz="4100" spc="530" dirty="0" err="1">
                <a:solidFill>
                  <a:srgbClr val="5E5E5E"/>
                </a:solidFill>
                <a:latin typeface="Trebuchet MS"/>
                <a:cs typeface="Trebuchet MS"/>
              </a:rPr>
              <a:t>w</a:t>
            </a:r>
            <a:r>
              <a:rPr sz="4100" spc="530" dirty="0" err="1">
                <a:solidFill>
                  <a:srgbClr val="5E5E5E"/>
                </a:solidFill>
                <a:highlight>
                  <a:srgbClr val="00FF00"/>
                </a:highlight>
                <a:latin typeface="Trebuchet MS"/>
                <a:cs typeface="Trebuchet MS"/>
              </a:rPr>
              <a:t>e</a:t>
            </a:r>
            <a:r>
              <a:rPr sz="4100" spc="530" dirty="0" err="1">
                <a:solidFill>
                  <a:srgbClr val="5E5E5E"/>
                </a:solidFill>
                <a:latin typeface="Trebuchet MS"/>
                <a:cs typeface="Trebuchet MS"/>
              </a:rPr>
              <a:t>ar</a:t>
            </a:r>
            <a:r>
              <a:rPr sz="4100" spc="530" dirty="0" err="1">
                <a:solidFill>
                  <a:srgbClr val="5E5E5E"/>
                </a:solidFill>
                <a:highlight>
                  <a:srgbClr val="FF00FF"/>
                </a:highlight>
                <a:latin typeface="Trebuchet MS"/>
                <a:cs typeface="Trebuchet MS"/>
              </a:rPr>
              <a:t>e</a:t>
            </a:r>
            <a:r>
              <a:rPr sz="4100" spc="530" dirty="0" err="1">
                <a:solidFill>
                  <a:srgbClr val="5E5E5E"/>
                </a:solidFill>
                <a:latin typeface="Trebuchet MS"/>
                <a:cs typeface="Trebuchet MS"/>
              </a:rPr>
              <a:t>discov</a:t>
            </a:r>
            <a:r>
              <a:rPr sz="4100" spc="530" dirty="0" err="1">
                <a:solidFill>
                  <a:srgbClr val="5E5E5E"/>
                </a:solidFill>
                <a:highlight>
                  <a:srgbClr val="00FFFF"/>
                </a:highlight>
                <a:latin typeface="Trebuchet MS"/>
                <a:cs typeface="Trebuchet MS"/>
              </a:rPr>
              <a:t>e</a:t>
            </a:r>
            <a:r>
              <a:rPr sz="4100" spc="530" dirty="0" err="1">
                <a:solidFill>
                  <a:srgbClr val="5E5E5E"/>
                </a:solidFill>
                <a:latin typeface="Trebuchet MS"/>
                <a:cs typeface="Trebuchet MS"/>
              </a:rPr>
              <a:t>r</a:t>
            </a:r>
            <a:r>
              <a:rPr sz="4100" spc="530" dirty="0" err="1">
                <a:solidFill>
                  <a:srgbClr val="5E5E5E"/>
                </a:solidFill>
                <a:highlight>
                  <a:srgbClr val="FFFF00"/>
                </a:highlight>
                <a:latin typeface="Trebuchet MS"/>
                <a:cs typeface="Trebuchet MS"/>
              </a:rPr>
              <a:t>e</a:t>
            </a:r>
            <a:r>
              <a:rPr sz="4100" spc="530" dirty="0" err="1">
                <a:solidFill>
                  <a:srgbClr val="5E5E5E"/>
                </a:solidFill>
                <a:latin typeface="Trebuchet MS"/>
                <a:cs typeface="Trebuchet MS"/>
              </a:rPr>
              <a:t>dsav</a:t>
            </a:r>
            <a:r>
              <a:rPr sz="4100" spc="530" dirty="0" err="1">
                <a:solidFill>
                  <a:srgbClr val="5E5E5E"/>
                </a:solidFill>
                <a:highlight>
                  <a:srgbClr val="FF2F92"/>
                </a:highlight>
                <a:latin typeface="Trebuchet MS"/>
                <a:cs typeface="Trebuchet MS"/>
              </a:rPr>
              <a:t>e</a:t>
            </a:r>
            <a:r>
              <a:rPr sz="4100" spc="530" dirty="0" err="1">
                <a:solidFill>
                  <a:srgbClr val="5E5E5E"/>
                </a:solidFill>
                <a:latin typeface="Trebuchet MS"/>
                <a:cs typeface="Trebuchet MS"/>
              </a:rPr>
              <a:t>yours</a:t>
            </a:r>
            <a:r>
              <a:rPr sz="4100" spc="530" dirty="0" err="1">
                <a:solidFill>
                  <a:srgbClr val="5E5E5E"/>
                </a:solidFill>
                <a:highlight>
                  <a:srgbClr val="F76CAE"/>
                </a:highlight>
                <a:latin typeface="Trebuchet MS"/>
                <a:cs typeface="Trebuchet MS"/>
              </a:rPr>
              <a:t>e</a:t>
            </a:r>
            <a:r>
              <a:rPr sz="4100" spc="530" dirty="0" err="1">
                <a:solidFill>
                  <a:srgbClr val="5E5E5E"/>
                </a:solidFill>
                <a:latin typeface="Trebuchet MS"/>
                <a:cs typeface="Trebuchet MS"/>
              </a:rPr>
              <a:t>lv</a:t>
            </a:r>
            <a:r>
              <a:rPr sz="4100" spc="530" dirty="0" err="1">
                <a:solidFill>
                  <a:srgbClr val="5E5E5E"/>
                </a:solidFill>
                <a:highlight>
                  <a:srgbClr val="C0C0C0"/>
                </a:highlight>
                <a:latin typeface="Trebuchet MS"/>
                <a:cs typeface="Trebuchet MS"/>
              </a:rPr>
              <a:t>e</a:t>
            </a:r>
            <a:r>
              <a:rPr sz="4100" spc="530" dirty="0" err="1">
                <a:solidFill>
                  <a:srgbClr val="5E5E5E"/>
                </a:solidFill>
                <a:latin typeface="Trebuchet MS"/>
                <a:cs typeface="Trebuchet MS"/>
              </a:rPr>
              <a:t>s</a:t>
            </a:r>
            <a:r>
              <a:rPr sz="4100" spc="530" dirty="0">
                <a:solidFill>
                  <a:srgbClr val="5E5E5E"/>
                </a:solidFill>
                <a:latin typeface="Trebuchet MS"/>
                <a:cs typeface="Trebuchet MS"/>
              </a:rPr>
              <a:t>  </a:t>
            </a:r>
            <a:r>
              <a:rPr sz="4100" spc="515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4100" spc="515" dirty="0">
                <a:solidFill>
                  <a:srgbClr val="5E5E5E"/>
                </a:solidFill>
                <a:highlight>
                  <a:srgbClr val="00FF00"/>
                </a:highlight>
                <a:latin typeface="Trebuchet MS"/>
                <a:cs typeface="Trebuchet MS"/>
              </a:rPr>
              <a:t>e</a:t>
            </a:r>
            <a:r>
              <a:rPr sz="4100" spc="515" dirty="0">
                <a:solidFill>
                  <a:srgbClr val="5E5E5E"/>
                </a:solidFill>
                <a:latin typeface="Trebuchet MS"/>
                <a:cs typeface="Trebuchet MS"/>
              </a:rPr>
              <a:t>ce</a:t>
            </a:r>
            <a:r>
              <a:rPr sz="4100" spc="515" dirty="0">
                <a:solidFill>
                  <a:srgbClr val="5E5E5E"/>
                </a:solidFill>
                <a:highlight>
                  <a:srgbClr val="FF00FF"/>
                </a:highlight>
                <a:latin typeface="Trebuchet MS"/>
                <a:cs typeface="Trebuchet MS"/>
              </a:rPr>
              <a:t>p</a:t>
            </a:r>
            <a:r>
              <a:rPr sz="4100" spc="515" dirty="0">
                <a:solidFill>
                  <a:srgbClr val="5E5E5E"/>
                </a:solidFill>
                <a:latin typeface="Trebuchet MS"/>
                <a:cs typeface="Trebuchet MS"/>
              </a:rPr>
              <a:t>tivede</a:t>
            </a:r>
            <a:r>
              <a:rPr sz="4100" spc="515" dirty="0">
                <a:solidFill>
                  <a:srgbClr val="5E5E5E"/>
                </a:solidFill>
                <a:highlight>
                  <a:srgbClr val="00FFFF"/>
                </a:highlight>
                <a:latin typeface="Trebuchet MS"/>
                <a:cs typeface="Trebuchet MS"/>
              </a:rPr>
              <a:t>c</a:t>
            </a:r>
            <a:r>
              <a:rPr sz="4100" spc="515" dirty="0">
                <a:solidFill>
                  <a:srgbClr val="5E5E5E"/>
                </a:solidFill>
                <a:latin typeface="Trebuchet MS"/>
                <a:cs typeface="Trebuchet MS"/>
              </a:rPr>
              <a:t>e</a:t>
            </a:r>
            <a:r>
              <a:rPr sz="4100" spc="515" dirty="0">
                <a:solidFill>
                  <a:srgbClr val="5E5E5E"/>
                </a:solidFill>
                <a:highlight>
                  <a:srgbClr val="FFFF00"/>
                </a:highlight>
                <a:latin typeface="Trebuchet MS"/>
                <a:cs typeface="Trebuchet MS"/>
              </a:rPr>
              <a:t>p</a:t>
            </a:r>
            <a:r>
              <a:rPr sz="4100" spc="515" dirty="0">
                <a:solidFill>
                  <a:srgbClr val="5E5E5E"/>
                </a:solidFill>
                <a:latin typeface="Trebuchet MS"/>
                <a:cs typeface="Trebuchet MS"/>
              </a:rPr>
              <a:t>tive</a:t>
            </a:r>
            <a:r>
              <a:rPr sz="4100" spc="515" dirty="0">
                <a:solidFill>
                  <a:srgbClr val="5E5E5E"/>
                </a:solidFill>
                <a:highlight>
                  <a:srgbClr val="FF2F92"/>
                </a:highlight>
                <a:latin typeface="Trebuchet MS"/>
                <a:cs typeface="Trebuchet MS"/>
              </a:rPr>
              <a:t>d</a:t>
            </a:r>
            <a:r>
              <a:rPr sz="4100" spc="515" dirty="0">
                <a:solidFill>
                  <a:srgbClr val="5E5E5E"/>
                </a:solidFill>
                <a:latin typeface="Trebuchet MS"/>
                <a:cs typeface="Trebuchet MS"/>
              </a:rPr>
              <a:t>ecept</a:t>
            </a:r>
            <a:r>
              <a:rPr sz="4100" spc="515" dirty="0">
                <a:solidFill>
                  <a:srgbClr val="5E5E5E"/>
                </a:solidFill>
                <a:highlight>
                  <a:srgbClr val="F76CAE"/>
                </a:highlight>
                <a:latin typeface="Trebuchet MS"/>
                <a:cs typeface="Trebuchet MS"/>
              </a:rPr>
              <a:t>i</a:t>
            </a:r>
            <a:r>
              <a:rPr sz="4100" spc="515" dirty="0">
                <a:solidFill>
                  <a:srgbClr val="5E5E5E"/>
                </a:solidFill>
                <a:latin typeface="Trebuchet MS"/>
                <a:cs typeface="Trebuchet MS"/>
              </a:rPr>
              <a:t>ve</a:t>
            </a:r>
            <a:r>
              <a:rPr sz="4100" spc="515" dirty="0">
                <a:solidFill>
                  <a:srgbClr val="5E5E5E"/>
                </a:solidFill>
                <a:highlight>
                  <a:srgbClr val="C0C0C0"/>
                </a:highlight>
                <a:latin typeface="Trebuchet MS"/>
                <a:cs typeface="Trebuchet MS"/>
              </a:rPr>
              <a:t>d</a:t>
            </a:r>
            <a:r>
              <a:rPr sz="4100" spc="515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4100" spc="-122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5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4100" spc="-15" dirty="0">
                <a:solidFill>
                  <a:srgbClr val="5E5E5E"/>
                </a:solidFill>
                <a:highlight>
                  <a:srgbClr val="00FF00"/>
                </a:highlight>
                <a:latin typeface="Trebuchet MS"/>
                <a:cs typeface="Trebuchet MS"/>
              </a:rPr>
              <a:t>I</a:t>
            </a:r>
            <a:r>
              <a:rPr sz="4100" spc="-15" dirty="0">
                <a:solidFill>
                  <a:srgbClr val="5E5E5E"/>
                </a:solidFill>
                <a:latin typeface="Trebuchet MS"/>
                <a:cs typeface="Trebuchet MS"/>
              </a:rPr>
              <a:t>CV</a:t>
            </a:r>
            <a:r>
              <a:rPr sz="4100" spc="-15" dirty="0">
                <a:solidFill>
                  <a:srgbClr val="5E5E5E"/>
                </a:solidFill>
                <a:highlight>
                  <a:srgbClr val="FF00FF"/>
                </a:highlight>
                <a:latin typeface="Trebuchet MS"/>
                <a:cs typeface="Trebuchet MS"/>
              </a:rPr>
              <a:t>T</a:t>
            </a:r>
            <a:r>
              <a:rPr sz="4100" spc="-15" dirty="0">
                <a:solidFill>
                  <a:srgbClr val="5E5E5E"/>
                </a:solidFill>
                <a:latin typeface="Trebuchet MS"/>
                <a:cs typeface="Trebuchet MS"/>
              </a:rPr>
              <a:t>WQNGRZ</a:t>
            </a:r>
            <a:r>
              <a:rPr sz="4100" spc="-15" dirty="0">
                <a:solidFill>
                  <a:srgbClr val="5E5E5E"/>
                </a:solidFill>
                <a:highlight>
                  <a:srgbClr val="00FFFF"/>
                </a:highlight>
                <a:latin typeface="Trebuchet MS"/>
                <a:cs typeface="Trebuchet MS"/>
              </a:rPr>
              <a:t>G</a:t>
            </a:r>
            <a:r>
              <a:rPr sz="4100" spc="-15" dirty="0">
                <a:solidFill>
                  <a:srgbClr val="5E5E5E"/>
                </a:solidFill>
                <a:latin typeface="Trebuchet MS"/>
                <a:cs typeface="Trebuchet MS"/>
              </a:rPr>
              <a:t>V</a:t>
            </a:r>
            <a:r>
              <a:rPr sz="4100" spc="-15" dirty="0">
                <a:solidFill>
                  <a:srgbClr val="5E5E5E"/>
                </a:solidFill>
                <a:highlight>
                  <a:srgbClr val="FFFF00"/>
                </a:highlight>
                <a:latin typeface="Trebuchet MS"/>
                <a:cs typeface="Trebuchet MS"/>
              </a:rPr>
              <a:t>T</a:t>
            </a:r>
            <a:r>
              <a:rPr sz="4100" spc="-15" dirty="0">
                <a:solidFill>
                  <a:srgbClr val="5E5E5E"/>
                </a:solidFill>
                <a:latin typeface="Trebuchet MS"/>
                <a:cs typeface="Trebuchet MS"/>
              </a:rPr>
              <a:t>WAVZ</a:t>
            </a:r>
            <a:r>
              <a:rPr sz="4100" spc="-15" dirty="0">
                <a:solidFill>
                  <a:srgbClr val="5E5E5E"/>
                </a:solidFill>
                <a:highlight>
                  <a:srgbClr val="FF2F92"/>
                </a:highlight>
                <a:latin typeface="Trebuchet MS"/>
                <a:cs typeface="Trebuchet MS"/>
              </a:rPr>
              <a:t>H</a:t>
            </a:r>
            <a:r>
              <a:rPr sz="4100" spc="-15" dirty="0">
                <a:solidFill>
                  <a:srgbClr val="5E5E5E"/>
                </a:solidFill>
                <a:latin typeface="Trebuchet MS"/>
                <a:cs typeface="Trebuchet MS"/>
              </a:rPr>
              <a:t>CQYGL</a:t>
            </a:r>
            <a:r>
              <a:rPr sz="4100" spc="-15" dirty="0">
                <a:solidFill>
                  <a:srgbClr val="5E5E5E"/>
                </a:solidFill>
                <a:highlight>
                  <a:srgbClr val="F76CAE"/>
                </a:highlight>
                <a:latin typeface="Trebuchet MS"/>
                <a:cs typeface="Trebuchet MS"/>
              </a:rPr>
              <a:t>M</a:t>
            </a:r>
            <a:r>
              <a:rPr sz="4100" spc="-15" dirty="0">
                <a:solidFill>
                  <a:srgbClr val="5E5E5E"/>
                </a:solidFill>
                <a:latin typeface="Trebuchet MS"/>
                <a:cs typeface="Trebuchet MS"/>
              </a:rPr>
              <a:t>GZ</a:t>
            </a:r>
            <a:r>
              <a:rPr sz="4100" spc="-15" dirty="0">
                <a:solidFill>
                  <a:srgbClr val="5E5E5E"/>
                </a:solidFill>
                <a:highlight>
                  <a:srgbClr val="C0C0C0"/>
                </a:highlight>
                <a:latin typeface="Trebuchet MS"/>
                <a:cs typeface="Trebuchet MS"/>
              </a:rPr>
              <a:t>H</a:t>
            </a:r>
            <a:r>
              <a:rPr sz="4100" spc="-15" dirty="0">
                <a:solidFill>
                  <a:srgbClr val="5E5E5E"/>
                </a:solidFill>
                <a:latin typeface="Trebuchet MS"/>
                <a:cs typeface="Trebuchet MS"/>
              </a:rPr>
              <a:t>W</a:t>
            </a:r>
            <a:endParaRPr sz="41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endParaRPr sz="5050" dirty="0">
              <a:latin typeface="Trebuchet MS"/>
              <a:cs typeface="Trebuchet MS"/>
            </a:endParaRPr>
          </a:p>
          <a:p>
            <a:pPr marL="12700" marR="459740" algn="ctr">
              <a:lnSpc>
                <a:spcPct val="100499"/>
              </a:lnSpc>
            </a:pP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La </a:t>
            </a:r>
            <a:r>
              <a:rPr sz="4100" spc="-130" dirty="0">
                <a:solidFill>
                  <a:srgbClr val="5E5E5E"/>
                </a:solidFill>
                <a:latin typeface="Microsoft Sans Serif"/>
                <a:cs typeface="Microsoft Sans Serif"/>
              </a:rPr>
              <a:t>stessa 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lettera </a:t>
            </a: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in </a:t>
            </a:r>
            <a:r>
              <a:rPr sz="410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punti 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diversi 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del 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messaggio 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viene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cifrata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65" dirty="0">
                <a:solidFill>
                  <a:srgbClr val="5E5E5E"/>
                </a:solidFill>
                <a:latin typeface="Microsoft Sans Serif"/>
                <a:cs typeface="Microsoft Sans Serif"/>
              </a:rPr>
              <a:t>con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>
                <a:solidFill>
                  <a:srgbClr val="FF2F92"/>
                </a:solidFill>
                <a:latin typeface="Microsoft Sans Serif"/>
                <a:cs typeface="Microsoft Sans Serif"/>
              </a:rPr>
              <a:t>lettere</a:t>
            </a:r>
            <a:r>
              <a:rPr sz="4100" spc="-240" dirty="0">
                <a:solidFill>
                  <a:srgbClr val="FF2F92"/>
                </a:solidFill>
                <a:latin typeface="Microsoft Sans Serif"/>
                <a:cs typeface="Microsoft Sans Serif"/>
              </a:rPr>
              <a:t> </a:t>
            </a:r>
            <a:r>
              <a:rPr sz="4100" spc="-135" dirty="0">
                <a:solidFill>
                  <a:srgbClr val="FF2F92"/>
                </a:solidFill>
                <a:latin typeface="Microsoft Sans Serif"/>
                <a:cs typeface="Microsoft Sans Serif"/>
              </a:rPr>
              <a:t>diverse</a:t>
            </a:r>
            <a:r>
              <a:rPr sz="4100" spc="-135" dirty="0">
                <a:solidFill>
                  <a:srgbClr val="5E5E5E"/>
                </a:solidFill>
                <a:latin typeface="Microsoft Sans Serif"/>
                <a:cs typeface="Microsoft Sans Serif"/>
              </a:rPr>
              <a:t>,</a:t>
            </a:r>
            <a:r>
              <a:rPr sz="4100" spc="-4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seconda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della </a:t>
            </a:r>
            <a:r>
              <a:rPr sz="4100" spc="-107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corrispondente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lettera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4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della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lang="it-IT" sz="410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chiave</a:t>
            </a:r>
            <a:r>
              <a:rPr sz="410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.</a:t>
            </a:r>
            <a:endParaRPr sz="4100" dirty="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480915" y="808140"/>
            <a:ext cx="914226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C</a:t>
            </a:r>
            <a:r>
              <a:rPr spc="-325" dirty="0"/>
              <a:t>i</a:t>
            </a:r>
            <a:r>
              <a:rPr spc="185" dirty="0"/>
              <a:t>f</a:t>
            </a:r>
            <a:r>
              <a:rPr spc="-320" dirty="0"/>
              <a:t>r</a:t>
            </a:r>
            <a:r>
              <a:rPr spc="-80" dirty="0"/>
              <a:t>a</a:t>
            </a:r>
            <a:r>
              <a:rPr spc="-215" dirty="0"/>
              <a:t>r</a:t>
            </a:r>
            <a:r>
              <a:rPr spc="-325" dirty="0"/>
              <a:t>i</a:t>
            </a:r>
            <a:r>
              <a:rPr spc="-320" dirty="0"/>
              <a:t>o</a:t>
            </a:r>
            <a:r>
              <a:rPr spc="-665" dirty="0"/>
              <a:t> </a:t>
            </a:r>
            <a:r>
              <a:rPr spc="-130" dirty="0"/>
              <a:t>d</a:t>
            </a:r>
            <a:r>
              <a:rPr spc="-320" dirty="0"/>
              <a:t>i</a:t>
            </a:r>
            <a:r>
              <a:rPr spc="-665" dirty="0"/>
              <a:t> </a:t>
            </a:r>
            <a:r>
              <a:rPr spc="20" dirty="0"/>
              <a:t>V</a:t>
            </a:r>
            <a:r>
              <a:rPr spc="-325" dirty="0"/>
              <a:t>i</a:t>
            </a:r>
            <a:r>
              <a:rPr spc="-150" dirty="0"/>
              <a:t>g</a:t>
            </a:r>
            <a:r>
              <a:rPr spc="-15" dirty="0"/>
              <a:t>e</a:t>
            </a:r>
            <a:r>
              <a:rPr spc="-290" dirty="0"/>
              <a:t>n</a:t>
            </a:r>
            <a:r>
              <a:rPr spc="-15" dirty="0"/>
              <a:t>è</a:t>
            </a:r>
            <a:r>
              <a:rPr spc="-360" dirty="0"/>
              <a:t>r</a:t>
            </a:r>
            <a:r>
              <a:rPr spc="-15" dirty="0"/>
              <a:t>e</a:t>
            </a:r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7B9B97CA-E672-F774-44EF-FB605BA35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4" y="7563254"/>
            <a:ext cx="2947988" cy="3311782"/>
          </a:xfrm>
          <a:prstGeom prst="rect">
            <a:avLst/>
          </a:prstGeom>
        </p:spPr>
      </p:pic>
      <p:sp>
        <p:nvSpPr>
          <p:cNvPr id="58" name="Bolla: nuvola 57">
            <a:extLst>
              <a:ext uri="{FF2B5EF4-FFF2-40B4-BE49-F238E27FC236}">
                <a16:creationId xmlns:a16="http://schemas.microsoft.com/office/drawing/2014/main" id="{D30D7579-D6B1-0E94-05CA-ECCA56CC3A38}"/>
              </a:ext>
            </a:extLst>
          </p:cNvPr>
          <p:cNvSpPr/>
          <p:nvPr/>
        </p:nvSpPr>
        <p:spPr>
          <a:xfrm rot="10380372" flipH="1">
            <a:off x="9902957" y="8363716"/>
            <a:ext cx="4593363" cy="2420976"/>
          </a:xfrm>
          <a:prstGeom prst="cloudCallout">
            <a:avLst/>
          </a:prstGeom>
          <a:solidFill>
            <a:srgbClr val="D9DF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8C0D31BC-7A08-0C03-3EFD-CFE2D787EB27}"/>
              </a:ext>
            </a:extLst>
          </p:cNvPr>
          <p:cNvSpPr txBox="1"/>
          <p:nvPr/>
        </p:nvSpPr>
        <p:spPr>
          <a:xfrm>
            <a:off x="10610855" y="9007475"/>
            <a:ext cx="312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ORA nessuno potrà più leggere i miei segreti!</a:t>
            </a:r>
          </a:p>
        </p:txBody>
      </p:sp>
    </p:spTree>
    <p:extLst>
      <p:ext uri="{BB962C8B-B14F-4D97-AF65-F5344CB8AC3E}">
        <p14:creationId xmlns:p14="http://schemas.microsoft.com/office/powerpoint/2010/main" val="1430301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 txBox="1"/>
          <p:nvPr/>
        </p:nvSpPr>
        <p:spPr>
          <a:xfrm>
            <a:off x="1180549" y="2122064"/>
            <a:ext cx="17020540" cy="7878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277360" marR="3348990" algn="just">
              <a:lnSpc>
                <a:spcPct val="132800"/>
              </a:lnSpc>
              <a:spcBef>
                <a:spcPts val="90"/>
              </a:spcBef>
            </a:pPr>
            <a:r>
              <a:rPr sz="4100" spc="530" dirty="0">
                <a:solidFill>
                  <a:srgbClr val="5E5E5E"/>
                </a:solidFill>
                <a:latin typeface="Trebuchet MS"/>
                <a:cs typeface="Trebuchet MS"/>
              </a:rPr>
              <a:t>wea</a:t>
            </a:r>
            <a:r>
              <a:rPr sz="4100" spc="530" dirty="0">
                <a:solidFill>
                  <a:srgbClr val="5E5E5E"/>
                </a:solidFill>
                <a:highlight>
                  <a:srgbClr val="FFFF00"/>
                </a:highlight>
                <a:latin typeface="Trebuchet MS"/>
                <a:cs typeface="Trebuchet MS"/>
              </a:rPr>
              <a:t>red</a:t>
            </a:r>
            <a:r>
              <a:rPr sz="4100" spc="530" dirty="0">
                <a:solidFill>
                  <a:srgbClr val="5E5E5E"/>
                </a:solidFill>
                <a:latin typeface="Trebuchet MS"/>
                <a:cs typeface="Trebuchet MS"/>
              </a:rPr>
              <a:t>iscove</a:t>
            </a:r>
            <a:r>
              <a:rPr sz="4100" spc="530" dirty="0">
                <a:solidFill>
                  <a:srgbClr val="5E5E5E"/>
                </a:solidFill>
                <a:highlight>
                  <a:srgbClr val="FFFF00"/>
                </a:highlight>
                <a:latin typeface="Trebuchet MS"/>
                <a:cs typeface="Trebuchet MS"/>
              </a:rPr>
              <a:t>red</a:t>
            </a:r>
            <a:r>
              <a:rPr sz="4100" spc="530" dirty="0">
                <a:solidFill>
                  <a:srgbClr val="5E5E5E"/>
                </a:solidFill>
                <a:latin typeface="Trebuchet MS"/>
                <a:cs typeface="Trebuchet MS"/>
              </a:rPr>
              <a:t>saveyourselves  </a:t>
            </a:r>
            <a:r>
              <a:rPr sz="4100" spc="515" dirty="0">
                <a:solidFill>
                  <a:srgbClr val="5E5E5E"/>
                </a:solidFill>
                <a:latin typeface="Trebuchet MS"/>
                <a:cs typeface="Trebuchet MS"/>
              </a:rPr>
              <a:t>dec</a:t>
            </a:r>
            <a:r>
              <a:rPr sz="4100" spc="515" dirty="0">
                <a:solidFill>
                  <a:srgbClr val="5E5E5E"/>
                </a:solidFill>
                <a:highlight>
                  <a:srgbClr val="FFFF00"/>
                </a:highlight>
                <a:latin typeface="Trebuchet MS"/>
                <a:cs typeface="Trebuchet MS"/>
              </a:rPr>
              <a:t>ept</a:t>
            </a:r>
            <a:r>
              <a:rPr sz="4100" spc="515" dirty="0">
                <a:solidFill>
                  <a:srgbClr val="5E5E5E"/>
                </a:solidFill>
                <a:latin typeface="Trebuchet MS"/>
                <a:cs typeface="Trebuchet MS"/>
              </a:rPr>
              <a:t>ivedec</a:t>
            </a:r>
            <a:r>
              <a:rPr sz="4100" spc="515" dirty="0">
                <a:solidFill>
                  <a:srgbClr val="5E5E5E"/>
                </a:solidFill>
                <a:highlight>
                  <a:srgbClr val="FFFF00"/>
                </a:highlight>
                <a:latin typeface="Trebuchet MS"/>
                <a:cs typeface="Trebuchet MS"/>
              </a:rPr>
              <a:t>ept</a:t>
            </a:r>
            <a:r>
              <a:rPr sz="4100" spc="515" dirty="0">
                <a:solidFill>
                  <a:srgbClr val="5E5E5E"/>
                </a:solidFill>
                <a:latin typeface="Trebuchet MS"/>
                <a:cs typeface="Trebuchet MS"/>
              </a:rPr>
              <a:t>ivedeceptivede </a:t>
            </a:r>
            <a:r>
              <a:rPr sz="4100" spc="-122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5" dirty="0">
                <a:solidFill>
                  <a:srgbClr val="5E5E5E"/>
                </a:solidFill>
                <a:latin typeface="Trebuchet MS"/>
                <a:cs typeface="Trebuchet MS"/>
              </a:rPr>
              <a:t>ZIC</a:t>
            </a:r>
            <a:r>
              <a:rPr sz="4100" spc="-15" dirty="0">
                <a:solidFill>
                  <a:srgbClr val="5E5E5E"/>
                </a:solidFill>
                <a:highlight>
                  <a:srgbClr val="FFFF00"/>
                </a:highlight>
                <a:latin typeface="Trebuchet MS"/>
                <a:cs typeface="Trebuchet MS"/>
              </a:rPr>
              <a:t>VTW</a:t>
            </a:r>
            <a:r>
              <a:rPr sz="4100" spc="-15" dirty="0">
                <a:solidFill>
                  <a:srgbClr val="5E5E5E"/>
                </a:solidFill>
                <a:latin typeface="Trebuchet MS"/>
                <a:cs typeface="Trebuchet MS"/>
              </a:rPr>
              <a:t>QNGRZG</a:t>
            </a:r>
            <a:r>
              <a:rPr sz="4100" spc="-15" dirty="0">
                <a:solidFill>
                  <a:srgbClr val="5E5E5E"/>
                </a:solidFill>
                <a:highlight>
                  <a:srgbClr val="FFFF00"/>
                </a:highlight>
                <a:latin typeface="Trebuchet MS"/>
                <a:cs typeface="Trebuchet MS"/>
              </a:rPr>
              <a:t>VTW</a:t>
            </a:r>
            <a:r>
              <a:rPr sz="4100" spc="-15" dirty="0">
                <a:solidFill>
                  <a:srgbClr val="5E5E5E"/>
                </a:solidFill>
                <a:latin typeface="Trebuchet MS"/>
                <a:cs typeface="Trebuchet MS"/>
              </a:rPr>
              <a:t>AVZHCQYGLMGZHW</a:t>
            </a:r>
            <a:endParaRPr sz="4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200" dirty="0">
              <a:latin typeface="Trebuchet MS"/>
              <a:cs typeface="Trebuchet MS"/>
            </a:endParaRPr>
          </a:p>
          <a:p>
            <a:pPr marL="12700" marR="433070">
              <a:lnSpc>
                <a:spcPct val="100499"/>
              </a:lnSpc>
            </a:pPr>
            <a:r>
              <a:rPr sz="410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00" dirty="0">
                <a:solidFill>
                  <a:srgbClr val="FF2F92"/>
                </a:solidFill>
                <a:latin typeface="Microsoft Sans Serif"/>
                <a:cs typeface="Microsoft Sans Serif"/>
              </a:rPr>
              <a:t>r</a:t>
            </a:r>
            <a:r>
              <a:rPr sz="4100" spc="-90" dirty="0">
                <a:solidFill>
                  <a:srgbClr val="FF2F92"/>
                </a:solidFill>
                <a:latin typeface="Microsoft Sans Serif"/>
                <a:cs typeface="Microsoft Sans Serif"/>
              </a:rPr>
              <a:t>i</a:t>
            </a:r>
            <a:r>
              <a:rPr sz="4100" spc="-25" dirty="0">
                <a:solidFill>
                  <a:srgbClr val="FF2F92"/>
                </a:solidFill>
                <a:latin typeface="Microsoft Sans Serif"/>
                <a:cs typeface="Microsoft Sans Serif"/>
              </a:rPr>
              <a:t>p</a:t>
            </a:r>
            <a:r>
              <a:rPr sz="4100" spc="-170" dirty="0">
                <a:solidFill>
                  <a:srgbClr val="FF2F92"/>
                </a:solidFill>
                <a:latin typeface="Microsoft Sans Serif"/>
                <a:cs typeface="Microsoft Sans Serif"/>
              </a:rPr>
              <a:t>e</a:t>
            </a:r>
            <a:r>
              <a:rPr sz="4100" spc="100" dirty="0">
                <a:solidFill>
                  <a:srgbClr val="FF2F92"/>
                </a:solidFill>
                <a:latin typeface="Microsoft Sans Serif"/>
                <a:cs typeface="Microsoft Sans Serif"/>
              </a:rPr>
              <a:t>t</a:t>
            </a:r>
            <a:r>
              <a:rPr sz="4100" spc="-90" dirty="0">
                <a:solidFill>
                  <a:srgbClr val="FF2F92"/>
                </a:solidFill>
                <a:latin typeface="Microsoft Sans Serif"/>
                <a:cs typeface="Microsoft Sans Serif"/>
              </a:rPr>
              <a:t>i</a:t>
            </a:r>
            <a:r>
              <a:rPr sz="4100" spc="-125" dirty="0">
                <a:solidFill>
                  <a:srgbClr val="FF2F92"/>
                </a:solidFill>
                <a:latin typeface="Microsoft Sans Serif"/>
                <a:cs typeface="Microsoft Sans Serif"/>
              </a:rPr>
              <a:t>z</a:t>
            </a:r>
            <a:r>
              <a:rPr sz="4100" spc="-90" dirty="0">
                <a:solidFill>
                  <a:srgbClr val="FF2F92"/>
                </a:solidFill>
                <a:latin typeface="Microsoft Sans Serif"/>
                <a:cs typeface="Microsoft Sans Serif"/>
              </a:rPr>
              <a:t>i</a:t>
            </a:r>
            <a:r>
              <a:rPr sz="4100" spc="-95" dirty="0">
                <a:solidFill>
                  <a:srgbClr val="FF2F92"/>
                </a:solidFill>
                <a:latin typeface="Microsoft Sans Serif"/>
                <a:cs typeface="Microsoft Sans Serif"/>
              </a:rPr>
              <a:t>o</a:t>
            </a:r>
            <a:r>
              <a:rPr sz="4100" spc="-110" dirty="0">
                <a:solidFill>
                  <a:srgbClr val="FF2F92"/>
                </a:solidFill>
                <a:latin typeface="Microsoft Sans Serif"/>
                <a:cs typeface="Microsoft Sans Serif"/>
              </a:rPr>
              <a:t>n</a:t>
            </a:r>
            <a:r>
              <a:rPr sz="4100" spc="-170" dirty="0">
                <a:solidFill>
                  <a:srgbClr val="FF2F92"/>
                </a:solidFill>
                <a:latin typeface="Microsoft Sans Serif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b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b</a:t>
            </a:r>
            <a:r>
              <a:rPr sz="4100" spc="-175" dirty="0">
                <a:solidFill>
                  <a:srgbClr val="5E5E5E"/>
                </a:solidFill>
                <a:latin typeface="Microsoft Sans Serif"/>
                <a:cs typeface="Microsoft Sans Serif"/>
              </a:rPr>
              <a:t>as</a:t>
            </a: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4100" spc="-275" dirty="0">
                <a:solidFill>
                  <a:srgbClr val="5E5E5E"/>
                </a:solidFill>
                <a:latin typeface="Microsoft Sans Serif"/>
                <a:cs typeface="Microsoft Sans Serif"/>
              </a:rPr>
              <a:t>’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10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è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q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4100" spc="-175" dirty="0">
                <a:solidFill>
                  <a:srgbClr val="5E5E5E"/>
                </a:solidFill>
                <a:latin typeface="Microsoft Sans Serif"/>
                <a:cs typeface="Microsoft Sans Serif"/>
              </a:rPr>
              <a:t>as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41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un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un</a:t>
            </a:r>
            <a:r>
              <a:rPr sz="410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b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ol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zz</a:t>
            </a:r>
            <a:r>
              <a:rPr sz="4100" spc="-235" dirty="0">
                <a:solidFill>
                  <a:srgbClr val="5E5E5E"/>
                </a:solidFill>
                <a:latin typeface="Microsoft Sans Serif"/>
                <a:cs typeface="Microsoft Sans Serif"/>
              </a:rPr>
              <a:t>a.</a:t>
            </a:r>
            <a:r>
              <a:rPr sz="4100" spc="-45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A  </a:t>
            </a: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partire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da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questa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considerazione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si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sviluppò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un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metodo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sicuro</a:t>
            </a:r>
            <a:r>
              <a:rPr sz="4100" spc="-23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di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crittoanalisi.</a:t>
            </a:r>
            <a:endParaRPr sz="4100" dirty="0">
              <a:latin typeface="Microsoft Sans Serif"/>
              <a:cs typeface="Microsoft Sans Serif"/>
            </a:endParaRPr>
          </a:p>
          <a:p>
            <a:pPr marL="3549015" marR="1518285">
              <a:lnSpc>
                <a:spcPct val="100499"/>
              </a:lnSpc>
              <a:spcBef>
                <a:spcPts val="4525"/>
              </a:spcBef>
            </a:pP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La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crittoanalisi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completa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fu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probabilmente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effettuata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da </a:t>
            </a:r>
            <a:r>
              <a:rPr sz="4100" spc="-107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41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h</a:t>
            </a:r>
            <a:r>
              <a:rPr sz="410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ar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35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B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b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b</a:t>
            </a:r>
            <a:r>
              <a:rPr sz="41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455" dirty="0">
                <a:solidFill>
                  <a:srgbClr val="5E5E5E"/>
                </a:solidFill>
                <a:latin typeface="Microsoft Sans Serif"/>
                <a:cs typeface="Microsoft Sans Serif"/>
              </a:rPr>
              <a:t>1</a:t>
            </a:r>
            <a:r>
              <a:rPr sz="4100" spc="190" dirty="0">
                <a:solidFill>
                  <a:srgbClr val="5E5E5E"/>
                </a:solidFill>
                <a:latin typeface="Microsoft Sans Serif"/>
                <a:cs typeface="Microsoft Sans Serif"/>
              </a:rPr>
              <a:t>8</a:t>
            </a:r>
            <a:r>
              <a:rPr sz="4100" spc="170" dirty="0">
                <a:solidFill>
                  <a:srgbClr val="5E5E5E"/>
                </a:solidFill>
                <a:latin typeface="Microsoft Sans Serif"/>
                <a:cs typeface="Microsoft Sans Serif"/>
              </a:rPr>
              <a:t>54</a:t>
            </a:r>
            <a:r>
              <a:rPr sz="4100" spc="-254" dirty="0">
                <a:solidFill>
                  <a:srgbClr val="5E5E5E"/>
                </a:solidFill>
                <a:latin typeface="Microsoft Sans Serif"/>
                <a:cs typeface="Microsoft Sans Serif"/>
              </a:rPr>
              <a:t>.</a:t>
            </a:r>
            <a:r>
              <a:rPr sz="4100" spc="-4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110" dirty="0">
                <a:solidFill>
                  <a:srgbClr val="5E5E5E"/>
                </a:solidFill>
                <a:latin typeface="Microsoft Sans Serif"/>
                <a:cs typeface="Microsoft Sans Serif"/>
              </a:rPr>
              <a:t>f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41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ai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bb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ca</a:t>
            </a:r>
            <a:r>
              <a:rPr sz="410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235" dirty="0">
                <a:solidFill>
                  <a:srgbClr val="5E5E5E"/>
                </a:solidFill>
                <a:latin typeface="Microsoft Sans Serif"/>
                <a:cs typeface="Microsoft Sans Serif"/>
              </a:rPr>
              <a:t>a.</a:t>
            </a:r>
            <a:endParaRPr sz="4100" dirty="0">
              <a:latin typeface="Microsoft Sans Serif"/>
              <a:cs typeface="Microsoft Sans Serif"/>
            </a:endParaRPr>
          </a:p>
          <a:p>
            <a:pPr marL="3549015" marR="5080">
              <a:lnSpc>
                <a:spcPct val="100499"/>
              </a:lnSpc>
              <a:spcBef>
                <a:spcPts val="1980"/>
              </a:spcBef>
            </a:pPr>
            <a:r>
              <a:rPr sz="410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Il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metodo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di</a:t>
            </a:r>
            <a:r>
              <a:rPr sz="4100" spc="-23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crittoanalisi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fu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riscoperto</a:t>
            </a:r>
            <a:r>
              <a:rPr sz="4100" spc="-23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in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modo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indipendente</a:t>
            </a:r>
            <a:r>
              <a:rPr sz="4100" spc="-23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da </a:t>
            </a:r>
            <a:r>
              <a:rPr sz="4100" spc="-107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Friedrich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Kasiski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nel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40" dirty="0">
                <a:solidFill>
                  <a:srgbClr val="5E5E5E"/>
                </a:solidFill>
                <a:latin typeface="Microsoft Sans Serif"/>
                <a:cs typeface="Microsoft Sans Serif"/>
              </a:rPr>
              <a:t>1863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80" dirty="0">
                <a:solidFill>
                  <a:srgbClr val="5E5E5E"/>
                </a:solidFill>
                <a:latin typeface="Microsoft Sans Serif"/>
                <a:cs typeface="Microsoft Sans Serif"/>
              </a:rPr>
              <a:t>(</a:t>
            </a:r>
            <a:r>
              <a:rPr sz="4100" u="sng" spc="-180" dirty="0">
                <a:solidFill>
                  <a:srgbClr val="5E5E5E"/>
                </a:solidFill>
                <a:latin typeface="Microsoft Sans Serif"/>
                <a:cs typeface="Microsoft Sans Serif"/>
              </a:rPr>
              <a:t>Test</a:t>
            </a:r>
            <a:r>
              <a:rPr sz="4100" u="sng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u="sng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di</a:t>
            </a:r>
            <a:r>
              <a:rPr sz="4100" u="sng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u="sng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Kasiski</a:t>
            </a:r>
            <a:r>
              <a:rPr sz="41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).</a:t>
            </a:r>
            <a:endParaRPr sz="41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59856" y="236202"/>
            <a:ext cx="57829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5" dirty="0"/>
              <a:t>Crittoanalisi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202139" y="7058191"/>
            <a:ext cx="2513330" cy="2942590"/>
            <a:chOff x="1202139" y="7058191"/>
            <a:chExt cx="2513330" cy="294259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139" y="7058191"/>
              <a:ext cx="2513012" cy="29423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9040" y="7100112"/>
              <a:ext cx="2303594" cy="2732901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4135999" y="7319148"/>
            <a:ext cx="272415" cy="272415"/>
            <a:chOff x="4135999" y="7319148"/>
            <a:chExt cx="272415" cy="27241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5999" y="7319148"/>
              <a:ext cx="272243" cy="27224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4126" y="7332818"/>
              <a:ext cx="218671" cy="218671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4135999" y="8826956"/>
            <a:ext cx="272415" cy="272415"/>
            <a:chOff x="4135999" y="8826956"/>
            <a:chExt cx="272415" cy="27241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5999" y="8826956"/>
              <a:ext cx="272243" cy="27224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4126" y="8840626"/>
              <a:ext cx="218671" cy="218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3585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2187257" y="2378075"/>
            <a:ext cx="15729585" cy="53982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499"/>
              </a:lnSpc>
              <a:spcBef>
                <a:spcPts val="95"/>
              </a:spcBef>
            </a:pP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-135" dirty="0">
                <a:solidFill>
                  <a:srgbClr val="5E5E5E"/>
                </a:solidFill>
                <a:latin typeface="Trebuchet MS"/>
                <a:cs typeface="Trebuchet MS"/>
              </a:rPr>
              <a:t>H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S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L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90" dirty="0">
                <a:solidFill>
                  <a:srgbClr val="5E5E5E"/>
                </a:solidFill>
                <a:latin typeface="Trebuchet MS"/>
                <a:cs typeface="Trebuchet MS"/>
              </a:rPr>
              <a:t>V 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L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G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135" dirty="0">
                <a:solidFill>
                  <a:srgbClr val="5E5E5E"/>
                </a:solidFill>
                <a:latin typeface="Trebuchet MS"/>
                <a:cs typeface="Trebuchet MS"/>
              </a:rPr>
              <a:t>H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M 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-135" dirty="0">
                <a:solidFill>
                  <a:srgbClr val="5E5E5E"/>
                </a:solidFill>
                <a:latin typeface="Trebuchet MS"/>
                <a:cs typeface="Trebuchet MS"/>
              </a:rPr>
              <a:t>H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395" dirty="0">
                <a:solidFill>
                  <a:srgbClr val="5E5E5E"/>
                </a:solidFill>
                <a:latin typeface="Trebuchet MS"/>
                <a:cs typeface="Trebuchet MS"/>
              </a:rPr>
              <a:t>F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W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340" dirty="0">
                <a:solidFill>
                  <a:srgbClr val="5E5E5E"/>
                </a:solidFill>
                <a:latin typeface="Trebuchet MS"/>
                <a:cs typeface="Trebuchet MS"/>
              </a:rPr>
              <a:t>L 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Y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590" dirty="0">
                <a:solidFill>
                  <a:srgbClr val="5E5E5E"/>
                </a:solidFill>
                <a:latin typeface="Trebuchet MS"/>
                <a:cs typeface="Trebuchet MS"/>
              </a:rPr>
              <a:t>J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155" dirty="0">
                <a:solidFill>
                  <a:srgbClr val="5E5E5E"/>
                </a:solidFill>
                <a:latin typeface="Trebuchet MS"/>
                <a:cs typeface="Trebuchet MS"/>
              </a:rPr>
              <a:t>B 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E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590" dirty="0">
                <a:solidFill>
                  <a:srgbClr val="5E5E5E"/>
                </a:solidFill>
                <a:latin typeface="Trebuchet MS"/>
                <a:cs typeface="Trebuchet MS"/>
              </a:rPr>
              <a:t>J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180" dirty="0">
                <a:solidFill>
                  <a:srgbClr val="5E5E5E"/>
                </a:solidFill>
                <a:latin typeface="Trebuchet MS"/>
                <a:cs typeface="Trebuchet MS"/>
              </a:rPr>
              <a:t>P 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M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M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590" dirty="0">
                <a:solidFill>
                  <a:srgbClr val="5E5E5E"/>
                </a:solidFill>
                <a:latin typeface="Trebuchet MS"/>
                <a:cs typeface="Trebuchet MS"/>
              </a:rPr>
              <a:t>J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145" dirty="0">
                <a:solidFill>
                  <a:srgbClr val="5E5E5E"/>
                </a:solidFill>
                <a:latin typeface="Trebuchet MS"/>
                <a:cs typeface="Trebuchet MS"/>
              </a:rPr>
              <a:t>Q 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L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S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 </a:t>
            </a:r>
            <a:r>
              <a:rPr sz="3500" spc="280" dirty="0">
                <a:solidFill>
                  <a:srgbClr val="5E5E5E"/>
                </a:solidFill>
                <a:latin typeface="Trebuchet MS"/>
                <a:cs typeface="Trebuchet MS"/>
              </a:rPr>
              <a:t>F 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G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S </a:t>
            </a:r>
            <a:r>
              <a:rPr sz="3500" spc="395" dirty="0">
                <a:solidFill>
                  <a:srgbClr val="5E5E5E"/>
                </a:solidFill>
                <a:latin typeface="Trebuchet MS"/>
                <a:cs typeface="Trebuchet MS"/>
              </a:rPr>
              <a:t>F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145" dirty="0">
                <a:solidFill>
                  <a:srgbClr val="5E5E5E"/>
                </a:solidFill>
                <a:latin typeface="Trebuchet MS"/>
                <a:cs typeface="Trebuchet MS"/>
              </a:rPr>
              <a:t>Q 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395" dirty="0">
                <a:solidFill>
                  <a:srgbClr val="5E5E5E"/>
                </a:solidFill>
                <a:latin typeface="Trebuchet MS"/>
                <a:cs typeface="Trebuchet MS"/>
              </a:rPr>
              <a:t>F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M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-135" dirty="0">
                <a:solidFill>
                  <a:srgbClr val="5E5E5E"/>
                </a:solidFill>
                <a:latin typeface="Trebuchet MS"/>
                <a:cs typeface="Trebuchet MS"/>
              </a:rPr>
              <a:t>H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540" dirty="0">
                <a:solidFill>
                  <a:srgbClr val="5E5E5E"/>
                </a:solidFill>
                <a:latin typeface="Trebuchet MS"/>
                <a:cs typeface="Trebuchet MS"/>
              </a:rPr>
              <a:t>W  </a:t>
            </a:r>
            <a:r>
              <a:rPr sz="3500" spc="-135" dirty="0">
                <a:solidFill>
                  <a:srgbClr val="5E5E5E"/>
                </a:solidFill>
                <a:latin typeface="Trebuchet MS"/>
                <a:cs typeface="Trebuchet MS"/>
              </a:rPr>
              <a:t>H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590" dirty="0">
                <a:solidFill>
                  <a:srgbClr val="5E5E5E"/>
                </a:solidFill>
                <a:latin typeface="Trebuchet MS"/>
                <a:cs typeface="Trebuchet MS"/>
              </a:rPr>
              <a:t>J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M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Q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60" dirty="0">
                <a:solidFill>
                  <a:srgbClr val="5E5E5E"/>
                </a:solidFill>
                <a:latin typeface="Trebuchet MS"/>
                <a:cs typeface="Trebuchet MS"/>
              </a:rPr>
              <a:t>C 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L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S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Y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endParaRPr sz="35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96709" y="641610"/>
            <a:ext cx="671068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0" dirty="0"/>
              <a:t>T</a:t>
            </a:r>
            <a:r>
              <a:rPr spc="-45" dirty="0"/>
              <a:t>e</a:t>
            </a:r>
            <a:r>
              <a:rPr spc="-350" dirty="0"/>
              <a:t>s</a:t>
            </a:r>
            <a:r>
              <a:rPr spc="180" dirty="0"/>
              <a:t>t</a:t>
            </a:r>
            <a:r>
              <a:rPr spc="-660" dirty="0"/>
              <a:t> </a:t>
            </a:r>
            <a:r>
              <a:rPr spc="-130" dirty="0"/>
              <a:t>d</a:t>
            </a:r>
            <a:r>
              <a:rPr spc="-320" dirty="0"/>
              <a:t>i</a:t>
            </a:r>
            <a:r>
              <a:rPr spc="-665" dirty="0"/>
              <a:t> </a:t>
            </a:r>
            <a:r>
              <a:rPr spc="-640" dirty="0"/>
              <a:t>K</a:t>
            </a:r>
            <a:r>
              <a:rPr spc="-80" dirty="0"/>
              <a:t>a</a:t>
            </a:r>
            <a:r>
              <a:rPr spc="-350" dirty="0"/>
              <a:t>s</a:t>
            </a:r>
            <a:r>
              <a:rPr spc="-320" dirty="0"/>
              <a:t>i</a:t>
            </a:r>
            <a:r>
              <a:rPr spc="-350" dirty="0"/>
              <a:t>s</a:t>
            </a:r>
            <a:r>
              <a:rPr spc="-160" dirty="0"/>
              <a:t>k</a:t>
            </a:r>
            <a:r>
              <a:rPr spc="-320" dirty="0"/>
              <a:t>i</a:t>
            </a: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8690" y="8904817"/>
            <a:ext cx="11726718" cy="4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65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 txBox="1"/>
          <p:nvPr/>
        </p:nvSpPr>
        <p:spPr>
          <a:xfrm>
            <a:off x="2186305" y="1997075"/>
            <a:ext cx="15731490" cy="53982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499"/>
              </a:lnSpc>
              <a:spcBef>
                <a:spcPts val="95"/>
              </a:spcBef>
            </a:pP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-135" dirty="0">
                <a:solidFill>
                  <a:srgbClr val="5E5E5E"/>
                </a:solidFill>
                <a:latin typeface="Trebuchet MS"/>
                <a:cs typeface="Trebuchet MS"/>
              </a:rPr>
              <a:t>H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S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L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90" dirty="0">
                <a:solidFill>
                  <a:srgbClr val="5E5E5E"/>
                </a:solidFill>
                <a:latin typeface="Trebuchet MS"/>
                <a:cs typeface="Trebuchet MS"/>
              </a:rPr>
              <a:t>V 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L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G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</a:t>
            </a:r>
            <a:r>
              <a:rPr sz="3500" spc="1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b="1" spc="-254" dirty="0">
                <a:solidFill>
                  <a:srgbClr val="FF2F92"/>
                </a:solidFill>
                <a:latin typeface="Trebuchet MS"/>
                <a:cs typeface="Trebuchet MS"/>
              </a:rPr>
              <a:t>H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235" dirty="0">
                <a:solidFill>
                  <a:srgbClr val="FF2F92"/>
                </a:solidFill>
                <a:latin typeface="Trebuchet MS"/>
                <a:cs typeface="Trebuchet MS"/>
              </a:rPr>
              <a:t>U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1080" dirty="0">
                <a:solidFill>
                  <a:srgbClr val="FF2F92"/>
                </a:solidFill>
                <a:latin typeface="Trebuchet MS"/>
                <a:cs typeface="Trebuchet MS"/>
              </a:rPr>
              <a:t>W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40" dirty="0">
                <a:solidFill>
                  <a:srgbClr val="FF2F92"/>
                </a:solidFill>
                <a:latin typeface="Trebuchet MS"/>
                <a:cs typeface="Trebuchet MS"/>
              </a:rPr>
              <a:t>R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280" dirty="0">
                <a:solidFill>
                  <a:srgbClr val="FF2F92"/>
                </a:solidFill>
                <a:latin typeface="Trebuchet MS"/>
                <a:cs typeface="Trebuchet MS"/>
              </a:rPr>
              <a:t>L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310" dirty="0">
                <a:solidFill>
                  <a:srgbClr val="FF2F92"/>
                </a:solidFill>
                <a:latin typeface="Trebuchet MS"/>
                <a:cs typeface="Trebuchet MS"/>
              </a:rPr>
              <a:t>M 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b="1" spc="-254" dirty="0">
                <a:solidFill>
                  <a:srgbClr val="FF2F92"/>
                </a:solidFill>
                <a:latin typeface="Trebuchet MS"/>
                <a:cs typeface="Trebuchet MS"/>
              </a:rPr>
              <a:t>H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235" dirty="0">
                <a:solidFill>
                  <a:srgbClr val="FF2F92"/>
                </a:solidFill>
                <a:latin typeface="Trebuchet MS"/>
                <a:cs typeface="Trebuchet MS"/>
              </a:rPr>
              <a:t>U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1080" dirty="0">
                <a:solidFill>
                  <a:srgbClr val="FF2F92"/>
                </a:solidFill>
                <a:latin typeface="Trebuchet MS"/>
                <a:cs typeface="Trebuchet MS"/>
              </a:rPr>
              <a:t>W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40" dirty="0">
                <a:solidFill>
                  <a:srgbClr val="FF2F92"/>
                </a:solidFill>
                <a:latin typeface="Trebuchet MS"/>
                <a:cs typeface="Trebuchet MS"/>
              </a:rPr>
              <a:t>R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280" dirty="0">
                <a:solidFill>
                  <a:srgbClr val="FF2F92"/>
                </a:solidFill>
                <a:latin typeface="Trebuchet MS"/>
                <a:cs typeface="Trebuchet MS"/>
              </a:rPr>
              <a:t>L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509" dirty="0">
                <a:solidFill>
                  <a:srgbClr val="FF2F92"/>
                </a:solidFill>
                <a:latin typeface="Trebuchet MS"/>
                <a:cs typeface="Trebuchet MS"/>
              </a:rPr>
              <a:t>M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95" dirty="0">
                <a:solidFill>
                  <a:srgbClr val="5E5E5E"/>
                </a:solidFill>
                <a:latin typeface="Trebuchet MS"/>
                <a:cs typeface="Trebuchet MS"/>
              </a:rPr>
              <a:t>F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40" dirty="0">
                <a:solidFill>
                  <a:srgbClr val="5E5E5E"/>
                </a:solidFill>
                <a:latin typeface="Trebuchet MS"/>
                <a:cs typeface="Trebuchet MS"/>
              </a:rPr>
              <a:t>L 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590" dirty="0">
                <a:solidFill>
                  <a:srgbClr val="5E5E5E"/>
                </a:solidFill>
                <a:latin typeface="Trebuchet MS"/>
                <a:cs typeface="Trebuchet MS"/>
              </a:rPr>
              <a:t>J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55" dirty="0">
                <a:solidFill>
                  <a:srgbClr val="5E5E5E"/>
                </a:solidFill>
                <a:latin typeface="Trebuchet MS"/>
                <a:cs typeface="Trebuchet MS"/>
              </a:rPr>
              <a:t>B 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590" dirty="0">
                <a:solidFill>
                  <a:srgbClr val="5E5E5E"/>
                </a:solidFill>
                <a:latin typeface="Trebuchet MS"/>
                <a:cs typeface="Trebuchet MS"/>
              </a:rPr>
              <a:t>J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80" dirty="0">
                <a:solidFill>
                  <a:srgbClr val="5E5E5E"/>
                </a:solidFill>
                <a:latin typeface="Trebuchet MS"/>
                <a:cs typeface="Trebuchet MS"/>
              </a:rPr>
              <a:t>P 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590" dirty="0">
                <a:solidFill>
                  <a:srgbClr val="5E5E5E"/>
                </a:solidFill>
                <a:latin typeface="Trebuchet MS"/>
                <a:cs typeface="Trebuchet MS"/>
              </a:rPr>
              <a:t>J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145" dirty="0">
                <a:solidFill>
                  <a:srgbClr val="5E5E5E"/>
                </a:solidFill>
                <a:latin typeface="Trebuchet MS"/>
                <a:cs typeface="Trebuchet MS"/>
              </a:rPr>
              <a:t>Q 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80" dirty="0">
                <a:solidFill>
                  <a:srgbClr val="5E5E5E"/>
                </a:solidFill>
                <a:latin typeface="Trebuchet MS"/>
                <a:cs typeface="Trebuchet MS"/>
              </a:rPr>
              <a:t>F 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</a:t>
            </a:r>
            <a:r>
              <a:rPr sz="3500" spc="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b="1" spc="-50" dirty="0">
                <a:solidFill>
                  <a:srgbClr val="FF2F92"/>
                </a:solidFill>
                <a:latin typeface="Trebuchet MS"/>
                <a:cs typeface="Trebuchet MS"/>
              </a:rPr>
              <a:t>A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204" dirty="0">
                <a:solidFill>
                  <a:srgbClr val="FF2F92"/>
                </a:solidFill>
                <a:latin typeface="Trebuchet MS"/>
                <a:cs typeface="Trebuchet MS"/>
              </a:rPr>
              <a:t>G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35" dirty="0">
                <a:solidFill>
                  <a:srgbClr val="FF2F92"/>
                </a:solidFill>
                <a:latin typeface="Trebuchet MS"/>
                <a:cs typeface="Trebuchet MS"/>
              </a:rPr>
              <a:t>T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360" dirty="0">
                <a:solidFill>
                  <a:srgbClr val="FF2F92"/>
                </a:solidFill>
                <a:latin typeface="Trebuchet MS"/>
                <a:cs typeface="Trebuchet MS"/>
              </a:rPr>
              <a:t>Q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95" dirty="0">
                <a:solidFill>
                  <a:srgbClr val="5E5E5E"/>
                </a:solidFill>
                <a:latin typeface="Trebuchet MS"/>
                <a:cs typeface="Trebuchet MS"/>
              </a:rPr>
              <a:t>F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</a:t>
            </a:r>
            <a:r>
              <a:rPr sz="3500" spc="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b="1" spc="-50" dirty="0">
                <a:solidFill>
                  <a:srgbClr val="FF2F92"/>
                </a:solidFill>
                <a:latin typeface="Trebuchet MS"/>
                <a:cs typeface="Trebuchet MS"/>
              </a:rPr>
              <a:t>A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204" dirty="0">
                <a:solidFill>
                  <a:srgbClr val="FF2F92"/>
                </a:solidFill>
                <a:latin typeface="Trebuchet MS"/>
                <a:cs typeface="Trebuchet MS"/>
              </a:rPr>
              <a:t>G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35" dirty="0">
                <a:solidFill>
                  <a:srgbClr val="FF2F92"/>
                </a:solidFill>
                <a:latin typeface="Trebuchet MS"/>
                <a:cs typeface="Trebuchet MS"/>
              </a:rPr>
              <a:t>T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225" dirty="0">
                <a:solidFill>
                  <a:srgbClr val="FF2F92"/>
                </a:solidFill>
                <a:latin typeface="Trebuchet MS"/>
                <a:cs typeface="Trebuchet MS"/>
              </a:rPr>
              <a:t>Q 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95" dirty="0">
                <a:solidFill>
                  <a:srgbClr val="5E5E5E"/>
                </a:solidFill>
                <a:latin typeface="Trebuchet MS"/>
                <a:cs typeface="Trebuchet MS"/>
              </a:rPr>
              <a:t>F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b="1" spc="-509" dirty="0">
                <a:solidFill>
                  <a:srgbClr val="FF2F92"/>
                </a:solidFill>
                <a:latin typeface="Trebuchet MS"/>
                <a:cs typeface="Trebuchet MS"/>
              </a:rPr>
              <a:t>M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190" dirty="0">
                <a:solidFill>
                  <a:srgbClr val="FF2F92"/>
                </a:solidFill>
                <a:latin typeface="Trebuchet MS"/>
                <a:cs typeface="Trebuchet MS"/>
              </a:rPr>
              <a:t>N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509" dirty="0">
                <a:solidFill>
                  <a:srgbClr val="FF2F92"/>
                </a:solidFill>
                <a:latin typeface="Trebuchet MS"/>
                <a:cs typeface="Trebuchet MS"/>
              </a:rPr>
              <a:t>M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140" dirty="0">
                <a:solidFill>
                  <a:srgbClr val="FF2F92"/>
                </a:solidFill>
                <a:latin typeface="Trebuchet MS"/>
                <a:cs typeface="Trebuchet MS"/>
              </a:rPr>
              <a:t>P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30" dirty="0">
                <a:solidFill>
                  <a:srgbClr val="FF2F92"/>
                </a:solidFill>
                <a:latin typeface="Trebuchet MS"/>
                <a:cs typeface="Trebuchet MS"/>
              </a:rPr>
              <a:t>Y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1405" dirty="0">
                <a:solidFill>
                  <a:srgbClr val="FF2F92"/>
                </a:solidFill>
                <a:latin typeface="Trebuchet MS"/>
                <a:cs typeface="Trebuchet MS"/>
              </a:rPr>
              <a:t>I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spc="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b="1" spc="-509" dirty="0">
                <a:solidFill>
                  <a:srgbClr val="FF2F92"/>
                </a:solidFill>
                <a:latin typeface="Trebuchet MS"/>
                <a:cs typeface="Trebuchet MS"/>
              </a:rPr>
              <a:t>M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190" dirty="0">
                <a:solidFill>
                  <a:srgbClr val="FF2F92"/>
                </a:solidFill>
                <a:latin typeface="Trebuchet MS"/>
                <a:cs typeface="Trebuchet MS"/>
              </a:rPr>
              <a:t>N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509" dirty="0">
                <a:solidFill>
                  <a:srgbClr val="FF2F92"/>
                </a:solidFill>
                <a:latin typeface="Trebuchet MS"/>
                <a:cs typeface="Trebuchet MS"/>
              </a:rPr>
              <a:t>M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140" dirty="0">
                <a:solidFill>
                  <a:srgbClr val="FF2F92"/>
                </a:solidFill>
                <a:latin typeface="Trebuchet MS"/>
                <a:cs typeface="Trebuchet MS"/>
              </a:rPr>
              <a:t>P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30" dirty="0">
                <a:solidFill>
                  <a:srgbClr val="FF2F92"/>
                </a:solidFill>
                <a:latin typeface="Trebuchet MS"/>
                <a:cs typeface="Trebuchet MS"/>
              </a:rPr>
              <a:t>Y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1405" dirty="0">
                <a:solidFill>
                  <a:srgbClr val="FF2F92"/>
                </a:solidFill>
                <a:latin typeface="Trebuchet MS"/>
                <a:cs typeface="Trebuchet MS"/>
              </a:rPr>
              <a:t>I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135" dirty="0">
                <a:solidFill>
                  <a:srgbClr val="5E5E5E"/>
                </a:solidFill>
                <a:latin typeface="Trebuchet MS"/>
                <a:cs typeface="Trebuchet MS"/>
              </a:rPr>
              <a:t>H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540" dirty="0">
                <a:solidFill>
                  <a:srgbClr val="5E5E5E"/>
                </a:solidFill>
                <a:latin typeface="Trebuchet MS"/>
                <a:cs typeface="Trebuchet MS"/>
              </a:rPr>
              <a:t>W  </a:t>
            </a:r>
            <a:r>
              <a:rPr sz="3500" spc="-135" dirty="0">
                <a:solidFill>
                  <a:srgbClr val="5E5E5E"/>
                </a:solidFill>
                <a:latin typeface="Trebuchet MS"/>
                <a:cs typeface="Trebuchet MS"/>
              </a:rPr>
              <a:t>H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590" dirty="0">
                <a:solidFill>
                  <a:srgbClr val="5E5E5E"/>
                </a:solidFill>
                <a:latin typeface="Trebuchet MS"/>
                <a:cs typeface="Trebuchet MS"/>
              </a:rPr>
              <a:t>J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60" dirty="0">
                <a:solidFill>
                  <a:srgbClr val="5E5E5E"/>
                </a:solidFill>
                <a:latin typeface="Trebuchet MS"/>
                <a:cs typeface="Trebuchet MS"/>
              </a:rPr>
              <a:t>C 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endParaRPr sz="3500" dirty="0">
              <a:latin typeface="Trebuchet MS"/>
              <a:cs typeface="Trebuchet M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8691" y="8626475"/>
            <a:ext cx="11726718" cy="4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09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957F54B-4A22-7739-3679-8D4D776155A4}"/>
              </a:ext>
            </a:extLst>
          </p:cNvPr>
          <p:cNvSpPr txBox="1"/>
          <p:nvPr/>
        </p:nvSpPr>
        <p:spPr>
          <a:xfrm>
            <a:off x="3803650" y="1235075"/>
            <a:ext cx="1249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Proviamo a ragionare sulle possibili lunghezze delle chiavi…</a:t>
            </a:r>
          </a:p>
          <a:p>
            <a:endParaRPr lang="it-IT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it-IT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Ricordiamo: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EEC337-BB5F-3CC0-DA52-83D0F9E2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0" y="4340299"/>
            <a:ext cx="12039600" cy="2440459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DCB5F792-DC43-1F02-B981-3B3C6DF9786D}"/>
              </a:ext>
            </a:extLst>
          </p:cNvPr>
          <p:cNvCxnSpPr/>
          <p:nvPr/>
        </p:nvCxnSpPr>
        <p:spPr>
          <a:xfrm>
            <a:off x="7842250" y="4340299"/>
            <a:ext cx="0" cy="2000176"/>
          </a:xfrm>
          <a:prstGeom prst="line">
            <a:avLst/>
          </a:prstGeom>
          <a:ln w="730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2AA3B98-C25C-1151-8BBB-421AE4C31CA3}"/>
              </a:ext>
            </a:extLst>
          </p:cNvPr>
          <p:cNvCxnSpPr/>
          <p:nvPr/>
        </p:nvCxnSpPr>
        <p:spPr>
          <a:xfrm>
            <a:off x="11347450" y="4406406"/>
            <a:ext cx="0" cy="2000176"/>
          </a:xfrm>
          <a:prstGeom prst="line">
            <a:avLst/>
          </a:prstGeom>
          <a:ln w="730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042106F-73F2-9CE6-4DE6-431944D374E2}"/>
              </a:ext>
            </a:extLst>
          </p:cNvPr>
          <p:cNvCxnSpPr/>
          <p:nvPr/>
        </p:nvCxnSpPr>
        <p:spPr>
          <a:xfrm>
            <a:off x="14776450" y="4406406"/>
            <a:ext cx="0" cy="2000176"/>
          </a:xfrm>
          <a:prstGeom prst="line">
            <a:avLst/>
          </a:prstGeom>
          <a:ln w="730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184C028-7FDC-50ED-C46F-542783385914}"/>
              </a:ext>
            </a:extLst>
          </p:cNvPr>
          <p:cNvSpPr txBox="1"/>
          <p:nvPr/>
        </p:nvSpPr>
        <p:spPr>
          <a:xfrm>
            <a:off x="6699250" y="7788275"/>
            <a:ext cx="7162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chiave dopo un po’ ‘’si ripete’’</a:t>
            </a:r>
          </a:p>
        </p:txBody>
      </p:sp>
    </p:spTree>
    <p:extLst>
      <p:ext uri="{BB962C8B-B14F-4D97-AF65-F5344CB8AC3E}">
        <p14:creationId xmlns:p14="http://schemas.microsoft.com/office/powerpoint/2010/main" val="2708976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957F54B-4A22-7739-3679-8D4D776155A4}"/>
              </a:ext>
            </a:extLst>
          </p:cNvPr>
          <p:cNvSpPr txBox="1"/>
          <p:nvPr/>
        </p:nvSpPr>
        <p:spPr>
          <a:xfrm>
            <a:off x="3003550" y="1235075"/>
            <a:ext cx="14097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Proprio grazie al fatto che si ripete la chiave, avevamo notato delle ripetizioni nel codice…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0417C4-8218-4995-3663-59D1603E1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17" y="3368675"/>
            <a:ext cx="12718666" cy="41940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425B3D0-6AD5-8C1B-2178-552A6FFC7AC0}"/>
              </a:ext>
            </a:extLst>
          </p:cNvPr>
          <p:cNvSpPr txBox="1"/>
          <p:nvPr/>
        </p:nvSpPr>
        <p:spPr>
          <a:xfrm>
            <a:off x="2736850" y="8016875"/>
            <a:ext cx="14630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Cerchiamo, con la prima ripetizione dell’esempio, di capire quanto potrebbe essere lunga una chiave per ripetersi ‘’bene’’ da H a H</a:t>
            </a:r>
          </a:p>
        </p:txBody>
      </p:sp>
    </p:spTree>
    <p:extLst>
      <p:ext uri="{BB962C8B-B14F-4D97-AF65-F5344CB8AC3E}">
        <p14:creationId xmlns:p14="http://schemas.microsoft.com/office/powerpoint/2010/main" val="1435216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AC250B5-371D-87C8-4C65-29795A732FEA}"/>
              </a:ext>
            </a:extLst>
          </p:cNvPr>
          <p:cNvSpPr txBox="1"/>
          <p:nvPr/>
        </p:nvSpPr>
        <p:spPr>
          <a:xfrm>
            <a:off x="4147720" y="1539875"/>
            <a:ext cx="118086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6000" b="1" kern="1200" spc="-254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H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-235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U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-108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W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4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R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28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L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-31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M  </a:t>
            </a:r>
            <a:r>
              <a:rPr lang="it-IT" sz="6000" kern="1200" spc="290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Z</a:t>
            </a:r>
            <a:r>
              <a:rPr lang="it-IT" sz="6000" kern="1200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kern="1200" spc="-950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W</a:t>
            </a:r>
            <a:r>
              <a:rPr lang="it-IT" sz="6000" kern="1200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kern="1200" spc="265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X</a:t>
            </a:r>
            <a:r>
              <a:rPr lang="it-IT" sz="6000" kern="1200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kern="1200" spc="95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C</a:t>
            </a:r>
            <a:r>
              <a:rPr lang="it-IT" sz="6000" kern="1200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-254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H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-235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U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-108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W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4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R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28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L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-509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M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endParaRPr lang="it-IT" sz="60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6FA2B3-616F-FD3B-B6C9-BF889D26CEC3}"/>
              </a:ext>
            </a:extLst>
          </p:cNvPr>
          <p:cNvSpPr txBox="1"/>
          <p:nvPr/>
        </p:nvSpPr>
        <p:spPr>
          <a:xfrm>
            <a:off x="4147720" y="2682875"/>
            <a:ext cx="118086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6000" b="1" kern="1200" spc="-254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C H  I  A V  E  N U  N O  C H I  A  V  E </a:t>
            </a:r>
            <a:endParaRPr lang="it-IT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25642C2-4254-ADF1-CD96-7C5D6FAFE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423650" y="1349375"/>
            <a:ext cx="99701" cy="2667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6F029F-002B-20B2-3354-DEF684471EEE}"/>
              </a:ext>
            </a:extLst>
          </p:cNvPr>
          <p:cNvSpPr txBox="1"/>
          <p:nvPr/>
        </p:nvSpPr>
        <p:spPr>
          <a:xfrm>
            <a:off x="3727450" y="5738729"/>
            <a:ext cx="13182600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conosciamo la chiave, ma una parola lunga 10 lettere è una possibilità! Inizia a ripetersi quando la stringa HUWRLM si ripete!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Ci sono altre possibilità?</a:t>
            </a:r>
          </a:p>
        </p:txBody>
      </p:sp>
    </p:spTree>
    <p:extLst>
      <p:ext uri="{BB962C8B-B14F-4D97-AF65-F5344CB8AC3E}">
        <p14:creationId xmlns:p14="http://schemas.microsoft.com/office/powerpoint/2010/main" val="1945890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AC250B5-371D-87C8-4C65-29795A732FEA}"/>
              </a:ext>
            </a:extLst>
          </p:cNvPr>
          <p:cNvSpPr txBox="1"/>
          <p:nvPr/>
        </p:nvSpPr>
        <p:spPr>
          <a:xfrm>
            <a:off x="4147720" y="1539875"/>
            <a:ext cx="118086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6000" b="1" kern="1200" spc="-254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H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-235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U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-108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W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4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R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28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L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-31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M  </a:t>
            </a:r>
            <a:r>
              <a:rPr lang="it-IT" sz="6000" kern="1200" spc="290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Z</a:t>
            </a:r>
            <a:r>
              <a:rPr lang="it-IT" sz="6000" kern="1200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kern="1200" spc="-950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W</a:t>
            </a:r>
            <a:r>
              <a:rPr lang="it-IT" sz="6000" kern="1200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kern="1200" spc="265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X</a:t>
            </a:r>
            <a:r>
              <a:rPr lang="it-IT" sz="6000" kern="1200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kern="1200" spc="95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C</a:t>
            </a:r>
            <a:r>
              <a:rPr lang="it-IT" sz="6000" kern="1200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-254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H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-235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U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-108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W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4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R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28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L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-509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M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endParaRPr lang="it-IT" sz="60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6FA2B3-616F-FD3B-B6C9-BF889D26CEC3}"/>
              </a:ext>
            </a:extLst>
          </p:cNvPr>
          <p:cNvSpPr txBox="1"/>
          <p:nvPr/>
        </p:nvSpPr>
        <p:spPr>
          <a:xfrm>
            <a:off x="4147720" y="2682875"/>
            <a:ext cx="118086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6000" b="1" kern="1200" spc="-254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C H  I  A V  </a:t>
            </a:r>
            <a:r>
              <a:rPr lang="it-IT" sz="6000" b="1" spc="-254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Trebuchet MS" panose="020B0603020202020204" pitchFamily="34" charset="0"/>
              </a:rPr>
              <a:t>C  H  I  A  V  C H  I  A  V C</a:t>
            </a:r>
            <a:r>
              <a:rPr lang="it-IT" sz="6000" b="1" kern="1200" spc="-254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endParaRPr lang="it-IT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25642C2-4254-ADF1-CD96-7C5D6FAFE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31508" y="1222038"/>
            <a:ext cx="99701" cy="2667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6F029F-002B-20B2-3354-DEF684471EEE}"/>
              </a:ext>
            </a:extLst>
          </p:cNvPr>
          <p:cNvSpPr txBox="1"/>
          <p:nvPr/>
        </p:nvSpPr>
        <p:spPr>
          <a:xfrm>
            <a:off x="4152839" y="4843001"/>
            <a:ext cx="10210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Una chiave lunga 5 lettere, oppure…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789C860-36FA-CE96-D188-2BB291416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423650" y="1222038"/>
            <a:ext cx="99701" cy="2667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49984B-E1CF-2DB9-3ACB-B6747D00D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928850" y="1222038"/>
            <a:ext cx="99701" cy="2667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0C53EC-3B99-42C6-F344-722B39B4B8D5}"/>
              </a:ext>
            </a:extLst>
          </p:cNvPr>
          <p:cNvSpPr txBox="1"/>
          <p:nvPr/>
        </p:nvSpPr>
        <p:spPr>
          <a:xfrm>
            <a:off x="4147720" y="6682498"/>
            <a:ext cx="118086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6000" b="1" kern="1200" spc="-254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H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-235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U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-108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W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4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R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28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L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-31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M  </a:t>
            </a:r>
            <a:r>
              <a:rPr lang="it-IT" sz="6000" kern="1200" spc="290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Z</a:t>
            </a:r>
            <a:r>
              <a:rPr lang="it-IT" sz="6000" kern="1200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kern="1200" spc="-950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W</a:t>
            </a:r>
            <a:r>
              <a:rPr lang="it-IT" sz="6000" kern="1200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kern="1200" spc="265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X</a:t>
            </a:r>
            <a:r>
              <a:rPr lang="it-IT" sz="6000" kern="1200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kern="1200" spc="95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C</a:t>
            </a:r>
            <a:r>
              <a:rPr lang="it-IT" sz="6000" kern="1200" dirty="0">
                <a:solidFill>
                  <a:srgbClr val="5E5E5E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-254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H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-235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U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-108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W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4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R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28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L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kern="1200" spc="-509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M</a:t>
            </a:r>
            <a:r>
              <a:rPr lang="it-IT" sz="6000" b="1" kern="1200" dirty="0">
                <a:solidFill>
                  <a:srgbClr val="FF2F92"/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endParaRPr lang="it-IT" sz="60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DDF241B-50BA-177D-CE2F-E30BC49AED19}"/>
              </a:ext>
            </a:extLst>
          </p:cNvPr>
          <p:cNvSpPr txBox="1"/>
          <p:nvPr/>
        </p:nvSpPr>
        <p:spPr>
          <a:xfrm>
            <a:off x="4147720" y="7610813"/>
            <a:ext cx="118086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6000" b="1" kern="1200" spc="-254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C H  </a:t>
            </a:r>
            <a:r>
              <a:rPr lang="it-IT" sz="6000" b="1" spc="-254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Trebuchet MS" panose="020B0603020202020204" pitchFamily="34" charset="0"/>
              </a:rPr>
              <a:t>C</a:t>
            </a:r>
            <a:r>
              <a:rPr lang="it-IT" sz="6000" b="1" kern="1200" spc="-254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r>
              <a:rPr lang="it-IT" sz="6000" b="1" spc="-254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Trebuchet MS" panose="020B0603020202020204" pitchFamily="34" charset="0"/>
              </a:rPr>
              <a:t>H</a:t>
            </a:r>
            <a:r>
              <a:rPr lang="it-IT" sz="6000" b="1" kern="1200" spc="-254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C H</a:t>
            </a:r>
            <a:r>
              <a:rPr lang="it-IT" sz="6000" b="1" spc="-254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Trebuchet MS" panose="020B0603020202020204" pitchFamily="34" charset="0"/>
              </a:rPr>
              <a:t>   C H C  H C H  C H C H</a:t>
            </a:r>
            <a:r>
              <a:rPr lang="it-IT" sz="6000" b="1" kern="1200" spc="-254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+mn-ea"/>
                <a:cs typeface="Trebuchet MS" panose="020B0603020202020204" pitchFamily="34" charset="0"/>
              </a:rPr>
              <a:t> </a:t>
            </a:r>
            <a:endParaRPr lang="it-IT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55C2B25-DE30-451E-E885-1179CB527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56250" y="6277313"/>
            <a:ext cx="99701" cy="2667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2D923BA-18FA-F28D-1242-036FC27DC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983185" y="6277313"/>
            <a:ext cx="99701" cy="2667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D1D9166-A43F-C4F3-AA6B-0ECFB42F3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410120" y="6277313"/>
            <a:ext cx="99701" cy="2667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F66653D-AED1-8191-C6C8-75E4005C8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052050" y="6270125"/>
            <a:ext cx="99701" cy="2667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050BB63-76DB-681F-C57C-CB798ABD0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523351" y="6277313"/>
            <a:ext cx="99701" cy="26670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9FE2A2A-C67E-6D39-5B3A-B72EF9970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806219" y="6270125"/>
            <a:ext cx="99701" cy="26670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EA79073-2A39-B25D-B62A-077E74BA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263938" y="6270125"/>
            <a:ext cx="99701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26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02501" y="236202"/>
            <a:ext cx="54991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C</a:t>
            </a:r>
            <a:r>
              <a:rPr spc="-215" dirty="0"/>
              <a:t>r</a:t>
            </a:r>
            <a:r>
              <a:rPr spc="-325" dirty="0"/>
              <a:t>i</a:t>
            </a:r>
            <a:r>
              <a:rPr spc="180" dirty="0"/>
              <a:t>t</a:t>
            </a:r>
            <a:r>
              <a:rPr spc="114" dirty="0"/>
              <a:t>t</a:t>
            </a:r>
            <a:r>
              <a:rPr spc="-320" dirty="0"/>
              <a:t>o</a:t>
            </a:r>
            <a:r>
              <a:rPr spc="-150" dirty="0"/>
              <a:t>g</a:t>
            </a:r>
            <a:r>
              <a:rPr spc="-320" dirty="0"/>
              <a:t>r</a:t>
            </a:r>
            <a:r>
              <a:rPr spc="-80" dirty="0"/>
              <a:t>a</a:t>
            </a:r>
            <a:r>
              <a:rPr spc="-70" dirty="0"/>
              <a:t>f</a:t>
            </a:r>
            <a:r>
              <a:rPr spc="-65" dirty="0"/>
              <a:t>i</a:t>
            </a:r>
            <a:r>
              <a:rPr spc="-80" dirty="0"/>
              <a:t>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82653" y="1609940"/>
            <a:ext cx="10586117" cy="8146075"/>
            <a:chOff x="2282653" y="1609940"/>
            <a:chExt cx="10586117" cy="81460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4973" y="1609940"/>
              <a:ext cx="4494153" cy="44941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99301" y="2302699"/>
              <a:ext cx="1705487" cy="32061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5330" y="8185383"/>
              <a:ext cx="5633440" cy="15706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1905" y="5696391"/>
              <a:ext cx="3120290" cy="32743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2653" y="9298146"/>
              <a:ext cx="1685812" cy="429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80476" y="9148460"/>
            <a:ext cx="169163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570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4100" spc="-25" dirty="0">
                <a:solidFill>
                  <a:srgbClr val="5E5E5E"/>
                </a:solidFill>
                <a:latin typeface="Tahoma"/>
                <a:cs typeface="Tahoma"/>
              </a:rPr>
              <a:t>e</a:t>
            </a:r>
            <a:r>
              <a:rPr sz="4100" spc="80" dirty="0">
                <a:solidFill>
                  <a:srgbClr val="5E5E5E"/>
                </a:solidFill>
                <a:latin typeface="Tahoma"/>
                <a:cs typeface="Tahoma"/>
              </a:rPr>
              <a:t>s</a:t>
            </a:r>
            <a:r>
              <a:rPr sz="4100" spc="-195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4100" spc="-40" dirty="0">
                <a:solidFill>
                  <a:srgbClr val="5E5E5E"/>
                </a:solidFill>
                <a:latin typeface="Tahoma"/>
                <a:cs typeface="Tahoma"/>
              </a:rPr>
              <a:t>o</a:t>
            </a:r>
            <a:r>
              <a:rPr sz="4100" spc="-434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Tahoma"/>
                <a:cs typeface="Tahoma"/>
              </a:rPr>
              <a:t>i</a:t>
            </a:r>
            <a:r>
              <a:rPr sz="4100" spc="-114" dirty="0">
                <a:solidFill>
                  <a:srgbClr val="5E5E5E"/>
                </a:solidFill>
                <a:latin typeface="Tahoma"/>
                <a:cs typeface="Tahoma"/>
              </a:rPr>
              <a:t>n</a:t>
            </a:r>
            <a:endParaRPr sz="41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50187" y="9926399"/>
            <a:ext cx="1371685" cy="42930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442677" y="9776714"/>
            <a:ext cx="136779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0" dirty="0">
                <a:solidFill>
                  <a:srgbClr val="5E5E5E"/>
                </a:solidFill>
                <a:latin typeface="Tahoma"/>
                <a:cs typeface="Tahoma"/>
              </a:rPr>
              <a:t>ch</a:t>
            </a:r>
            <a:r>
              <a:rPr sz="4100" spc="-90" dirty="0">
                <a:solidFill>
                  <a:srgbClr val="5E5E5E"/>
                </a:solidFill>
                <a:latin typeface="Tahoma"/>
                <a:cs typeface="Tahoma"/>
              </a:rPr>
              <a:t>i</a:t>
            </a:r>
            <a:r>
              <a:rPr sz="4100" spc="-85" dirty="0">
                <a:solidFill>
                  <a:srgbClr val="5E5E5E"/>
                </a:solidFill>
                <a:latin typeface="Tahoma"/>
                <a:cs typeface="Tahoma"/>
              </a:rPr>
              <a:t>a</a:t>
            </a:r>
            <a:r>
              <a:rPr sz="4100" spc="-310" dirty="0">
                <a:solidFill>
                  <a:srgbClr val="5E5E5E"/>
                </a:solidFill>
                <a:latin typeface="Tahoma"/>
                <a:cs typeface="Tahoma"/>
              </a:rPr>
              <a:t>r</a:t>
            </a:r>
            <a:r>
              <a:rPr sz="4100" spc="-40" dirty="0">
                <a:solidFill>
                  <a:srgbClr val="5E5E5E"/>
                </a:solidFill>
                <a:latin typeface="Tahoma"/>
                <a:cs typeface="Tahoma"/>
              </a:rPr>
              <a:t>o</a:t>
            </a:r>
            <a:endParaRPr sz="4100" dirty="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533528" y="9298146"/>
            <a:ext cx="1204151" cy="42930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6527685" y="9148460"/>
            <a:ext cx="120015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570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4100" spc="-25" dirty="0">
                <a:solidFill>
                  <a:srgbClr val="5E5E5E"/>
                </a:solidFill>
                <a:latin typeface="Tahoma"/>
                <a:cs typeface="Tahoma"/>
              </a:rPr>
              <a:t>e</a:t>
            </a:r>
            <a:r>
              <a:rPr sz="4100" spc="80" dirty="0">
                <a:solidFill>
                  <a:srgbClr val="5E5E5E"/>
                </a:solidFill>
                <a:latin typeface="Tahoma"/>
                <a:cs typeface="Tahoma"/>
              </a:rPr>
              <a:t>s</a:t>
            </a:r>
            <a:r>
              <a:rPr sz="4100" spc="-195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4100" spc="-40" dirty="0">
                <a:solidFill>
                  <a:srgbClr val="5E5E5E"/>
                </a:solidFill>
                <a:latin typeface="Tahoma"/>
                <a:cs typeface="Tahoma"/>
              </a:rPr>
              <a:t>o</a:t>
            </a:r>
            <a:endParaRPr sz="41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439289" y="9915928"/>
            <a:ext cx="1403098" cy="43977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6427093" y="9776714"/>
            <a:ext cx="14020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80" dirty="0">
                <a:solidFill>
                  <a:srgbClr val="5E5E5E"/>
                </a:solidFill>
                <a:latin typeface="Tahoma"/>
                <a:cs typeface="Tahoma"/>
              </a:rPr>
              <a:t>cifrato</a:t>
            </a:r>
            <a:endParaRPr sz="41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666984" y="5823378"/>
            <a:ext cx="2764155" cy="3988435"/>
            <a:chOff x="8666984" y="5823378"/>
            <a:chExt cx="2764155" cy="3988435"/>
          </a:xfrm>
        </p:grpSpPr>
        <p:sp>
          <p:nvSpPr>
            <p:cNvPr id="18" name="object 18"/>
            <p:cNvSpPr/>
            <p:nvPr/>
          </p:nvSpPr>
          <p:spPr>
            <a:xfrm>
              <a:off x="8666975" y="5823387"/>
              <a:ext cx="2764155" cy="2821940"/>
            </a:xfrm>
            <a:custGeom>
              <a:avLst/>
              <a:gdLst/>
              <a:ahLst/>
              <a:cxnLst/>
              <a:rect l="l" t="t" r="r" b="b"/>
              <a:pathLst>
                <a:path w="2764154" h="2821940">
                  <a:moveTo>
                    <a:pt x="776135" y="459562"/>
                  </a:moveTo>
                  <a:lnTo>
                    <a:pt x="775246" y="456234"/>
                  </a:lnTo>
                  <a:lnTo>
                    <a:pt x="768756" y="452729"/>
                  </a:lnTo>
                  <a:lnTo>
                    <a:pt x="754062" y="444601"/>
                  </a:lnTo>
                  <a:lnTo>
                    <a:pt x="703173" y="415378"/>
                  </a:lnTo>
                  <a:lnTo>
                    <a:pt x="699693" y="410768"/>
                  </a:lnTo>
                  <a:lnTo>
                    <a:pt x="700760" y="401167"/>
                  </a:lnTo>
                  <a:lnTo>
                    <a:pt x="701624" y="388670"/>
                  </a:lnTo>
                  <a:lnTo>
                    <a:pt x="701548" y="376110"/>
                  </a:lnTo>
                  <a:lnTo>
                    <a:pt x="700595" y="363550"/>
                  </a:lnTo>
                  <a:lnTo>
                    <a:pt x="698881" y="351066"/>
                  </a:lnTo>
                  <a:lnTo>
                    <a:pt x="697636" y="343560"/>
                  </a:lnTo>
                  <a:lnTo>
                    <a:pt x="699846" y="339356"/>
                  </a:lnTo>
                  <a:lnTo>
                    <a:pt x="706196" y="335280"/>
                  </a:lnTo>
                  <a:lnTo>
                    <a:pt x="720813" y="325716"/>
                  </a:lnTo>
                  <a:lnTo>
                    <a:pt x="749808" y="306247"/>
                  </a:lnTo>
                  <a:lnTo>
                    <a:pt x="764413" y="296659"/>
                  </a:lnTo>
                  <a:lnTo>
                    <a:pt x="769912" y="293116"/>
                  </a:lnTo>
                  <a:lnTo>
                    <a:pt x="770559" y="290296"/>
                  </a:lnTo>
                  <a:lnTo>
                    <a:pt x="754710" y="255866"/>
                  </a:lnTo>
                  <a:lnTo>
                    <a:pt x="741654" y="227241"/>
                  </a:lnTo>
                  <a:lnTo>
                    <a:pt x="733564" y="209257"/>
                  </a:lnTo>
                  <a:lnTo>
                    <a:pt x="729602" y="200456"/>
                  </a:lnTo>
                  <a:lnTo>
                    <a:pt x="722528" y="184505"/>
                  </a:lnTo>
                  <a:lnTo>
                    <a:pt x="715987" y="169786"/>
                  </a:lnTo>
                  <a:lnTo>
                    <a:pt x="712901" y="162763"/>
                  </a:lnTo>
                  <a:lnTo>
                    <a:pt x="709688" y="162788"/>
                  </a:lnTo>
                  <a:lnTo>
                    <a:pt x="703364" y="164592"/>
                  </a:lnTo>
                  <a:lnTo>
                    <a:pt x="629666" y="184505"/>
                  </a:lnTo>
                  <a:lnTo>
                    <a:pt x="625652" y="183603"/>
                  </a:lnTo>
                  <a:lnTo>
                    <a:pt x="621461" y="178435"/>
                  </a:lnTo>
                  <a:lnTo>
                    <a:pt x="612940" y="168706"/>
                  </a:lnTo>
                  <a:lnTo>
                    <a:pt x="603758" y="159639"/>
                  </a:lnTo>
                  <a:lnTo>
                    <a:pt x="594004" y="151206"/>
                  </a:lnTo>
                  <a:lnTo>
                    <a:pt x="583793" y="143370"/>
                  </a:lnTo>
                  <a:lnTo>
                    <a:pt x="576160" y="137833"/>
                  </a:lnTo>
                  <a:lnTo>
                    <a:pt x="574700" y="132219"/>
                  </a:lnTo>
                  <a:lnTo>
                    <a:pt x="576427" y="123964"/>
                  </a:lnTo>
                  <a:lnTo>
                    <a:pt x="579767" y="107505"/>
                  </a:lnTo>
                  <a:lnTo>
                    <a:pt x="583018" y="91020"/>
                  </a:lnTo>
                  <a:lnTo>
                    <a:pt x="585749" y="77508"/>
                  </a:lnTo>
                  <a:lnTo>
                    <a:pt x="586105" y="75755"/>
                  </a:lnTo>
                  <a:lnTo>
                    <a:pt x="586892" y="72047"/>
                  </a:lnTo>
                  <a:lnTo>
                    <a:pt x="589902" y="58140"/>
                  </a:lnTo>
                  <a:lnTo>
                    <a:pt x="591502" y="51130"/>
                  </a:lnTo>
                  <a:lnTo>
                    <a:pt x="590042" y="48031"/>
                  </a:lnTo>
                  <a:lnTo>
                    <a:pt x="566153" y="39052"/>
                  </a:lnTo>
                  <a:lnTo>
                    <a:pt x="566153" y="387324"/>
                  </a:lnTo>
                  <a:lnTo>
                    <a:pt x="559790" y="434657"/>
                  </a:lnTo>
                  <a:lnTo>
                    <a:pt x="541832" y="477202"/>
                  </a:lnTo>
                  <a:lnTo>
                    <a:pt x="513981" y="513232"/>
                  </a:lnTo>
                  <a:lnTo>
                    <a:pt x="477951" y="541083"/>
                  </a:lnTo>
                  <a:lnTo>
                    <a:pt x="435406" y="559041"/>
                  </a:lnTo>
                  <a:lnTo>
                    <a:pt x="388073" y="565404"/>
                  </a:lnTo>
                  <a:lnTo>
                    <a:pt x="340741" y="559041"/>
                  </a:lnTo>
                  <a:lnTo>
                    <a:pt x="298208" y="541083"/>
                  </a:lnTo>
                  <a:lnTo>
                    <a:pt x="262166" y="513232"/>
                  </a:lnTo>
                  <a:lnTo>
                    <a:pt x="234315" y="477202"/>
                  </a:lnTo>
                  <a:lnTo>
                    <a:pt x="216369" y="434657"/>
                  </a:lnTo>
                  <a:lnTo>
                    <a:pt x="210007" y="387324"/>
                  </a:lnTo>
                  <a:lnTo>
                    <a:pt x="216369" y="339991"/>
                  </a:lnTo>
                  <a:lnTo>
                    <a:pt x="234315" y="297459"/>
                  </a:lnTo>
                  <a:lnTo>
                    <a:pt x="262166" y="261416"/>
                  </a:lnTo>
                  <a:lnTo>
                    <a:pt x="298208" y="233565"/>
                  </a:lnTo>
                  <a:lnTo>
                    <a:pt x="340741" y="215620"/>
                  </a:lnTo>
                  <a:lnTo>
                    <a:pt x="388073" y="209257"/>
                  </a:lnTo>
                  <a:lnTo>
                    <a:pt x="435406" y="215620"/>
                  </a:lnTo>
                  <a:lnTo>
                    <a:pt x="477951" y="233565"/>
                  </a:lnTo>
                  <a:lnTo>
                    <a:pt x="513994" y="261416"/>
                  </a:lnTo>
                  <a:lnTo>
                    <a:pt x="541832" y="297459"/>
                  </a:lnTo>
                  <a:lnTo>
                    <a:pt x="559790" y="339991"/>
                  </a:lnTo>
                  <a:lnTo>
                    <a:pt x="566153" y="387324"/>
                  </a:lnTo>
                  <a:lnTo>
                    <a:pt x="566153" y="39052"/>
                  </a:lnTo>
                  <a:lnTo>
                    <a:pt x="465150" y="1066"/>
                  </a:lnTo>
                  <a:lnTo>
                    <a:pt x="463765" y="635"/>
                  </a:lnTo>
                  <a:lnTo>
                    <a:pt x="458660" y="0"/>
                  </a:lnTo>
                  <a:lnTo>
                    <a:pt x="456158" y="1739"/>
                  </a:lnTo>
                  <a:lnTo>
                    <a:pt x="453542" y="6578"/>
                  </a:lnTo>
                  <a:lnTo>
                    <a:pt x="445401" y="21285"/>
                  </a:lnTo>
                  <a:lnTo>
                    <a:pt x="437045" y="35890"/>
                  </a:lnTo>
                  <a:lnTo>
                    <a:pt x="428612" y="50457"/>
                  </a:lnTo>
                  <a:lnTo>
                    <a:pt x="420230" y="65036"/>
                  </a:lnTo>
                  <a:lnTo>
                    <a:pt x="416140" y="72250"/>
                  </a:lnTo>
                  <a:lnTo>
                    <a:pt x="411505" y="75755"/>
                  </a:lnTo>
                  <a:lnTo>
                    <a:pt x="401980" y="74828"/>
                  </a:lnTo>
                  <a:lnTo>
                    <a:pt x="389470" y="73964"/>
                  </a:lnTo>
                  <a:lnTo>
                    <a:pt x="376910" y="73837"/>
                  </a:lnTo>
                  <a:lnTo>
                    <a:pt x="364350" y="74561"/>
                  </a:lnTo>
                  <a:lnTo>
                    <a:pt x="351866" y="76212"/>
                  </a:lnTo>
                  <a:lnTo>
                    <a:pt x="344373" y="77508"/>
                  </a:lnTo>
                  <a:lnTo>
                    <a:pt x="340131" y="75603"/>
                  </a:lnTo>
                  <a:lnTo>
                    <a:pt x="336029" y="69202"/>
                  </a:lnTo>
                  <a:lnTo>
                    <a:pt x="326478" y="54584"/>
                  </a:lnTo>
                  <a:lnTo>
                    <a:pt x="306997" y="25590"/>
                  </a:lnTo>
                  <a:lnTo>
                    <a:pt x="297408" y="10998"/>
                  </a:lnTo>
                  <a:lnTo>
                    <a:pt x="293878" y="5499"/>
                  </a:lnTo>
                  <a:lnTo>
                    <a:pt x="291109" y="4787"/>
                  </a:lnTo>
                  <a:lnTo>
                    <a:pt x="256667" y="20650"/>
                  </a:lnTo>
                  <a:lnTo>
                    <a:pt x="163512" y="62496"/>
                  </a:lnTo>
                  <a:lnTo>
                    <a:pt x="163525" y="65709"/>
                  </a:lnTo>
                  <a:lnTo>
                    <a:pt x="166357" y="75755"/>
                  </a:lnTo>
                  <a:lnTo>
                    <a:pt x="169900" y="88569"/>
                  </a:lnTo>
                  <a:lnTo>
                    <a:pt x="178663" y="121716"/>
                  </a:lnTo>
                  <a:lnTo>
                    <a:pt x="183222" y="138226"/>
                  </a:lnTo>
                  <a:lnTo>
                    <a:pt x="185280" y="145376"/>
                  </a:lnTo>
                  <a:lnTo>
                    <a:pt x="184416" y="150088"/>
                  </a:lnTo>
                  <a:lnTo>
                    <a:pt x="151003" y="182181"/>
                  </a:lnTo>
                  <a:lnTo>
                    <a:pt x="137858" y="199821"/>
                  </a:lnTo>
                  <a:lnTo>
                    <a:pt x="132308" y="200456"/>
                  </a:lnTo>
                  <a:lnTo>
                    <a:pt x="91782" y="192392"/>
                  </a:lnTo>
                  <a:lnTo>
                    <a:pt x="75311" y="189064"/>
                  </a:lnTo>
                  <a:lnTo>
                    <a:pt x="58889" y="185496"/>
                  </a:lnTo>
                  <a:lnTo>
                    <a:pt x="51854" y="183896"/>
                  </a:lnTo>
                  <a:lnTo>
                    <a:pt x="48831" y="185394"/>
                  </a:lnTo>
                  <a:lnTo>
                    <a:pt x="35547" y="221221"/>
                  </a:lnTo>
                  <a:lnTo>
                    <a:pt x="24612" y="250393"/>
                  </a:lnTo>
                  <a:lnTo>
                    <a:pt x="13601" y="279527"/>
                  </a:lnTo>
                  <a:lnTo>
                    <a:pt x="0" y="315137"/>
                  </a:lnTo>
                  <a:lnTo>
                    <a:pt x="1003" y="318376"/>
                  </a:lnTo>
                  <a:lnTo>
                    <a:pt x="7454" y="321868"/>
                  </a:lnTo>
                  <a:lnTo>
                    <a:pt x="22148" y="330009"/>
                  </a:lnTo>
                  <a:lnTo>
                    <a:pt x="73113" y="359295"/>
                  </a:lnTo>
                  <a:lnTo>
                    <a:pt x="76428" y="363943"/>
                  </a:lnTo>
                  <a:lnTo>
                    <a:pt x="75399" y="373481"/>
                  </a:lnTo>
                  <a:lnTo>
                    <a:pt x="74536" y="385991"/>
                  </a:lnTo>
                  <a:lnTo>
                    <a:pt x="74612" y="398551"/>
                  </a:lnTo>
                  <a:lnTo>
                    <a:pt x="75552" y="411111"/>
                  </a:lnTo>
                  <a:lnTo>
                    <a:pt x="77266" y="423595"/>
                  </a:lnTo>
                  <a:lnTo>
                    <a:pt x="78524" y="431126"/>
                  </a:lnTo>
                  <a:lnTo>
                    <a:pt x="76276" y="435317"/>
                  </a:lnTo>
                  <a:lnTo>
                    <a:pt x="69951" y="439369"/>
                  </a:lnTo>
                  <a:lnTo>
                    <a:pt x="55333" y="448932"/>
                  </a:lnTo>
                  <a:lnTo>
                    <a:pt x="26301" y="468414"/>
                  </a:lnTo>
                  <a:lnTo>
                    <a:pt x="11684" y="477989"/>
                  </a:lnTo>
                  <a:lnTo>
                    <a:pt x="6121" y="481571"/>
                  </a:lnTo>
                  <a:lnTo>
                    <a:pt x="5689" y="484416"/>
                  </a:lnTo>
                  <a:lnTo>
                    <a:pt x="21501" y="518795"/>
                  </a:lnTo>
                  <a:lnTo>
                    <a:pt x="34556" y="547420"/>
                  </a:lnTo>
                  <a:lnTo>
                    <a:pt x="47472" y="576110"/>
                  </a:lnTo>
                  <a:lnTo>
                    <a:pt x="60490" y="605472"/>
                  </a:lnTo>
                  <a:lnTo>
                    <a:pt x="63322" y="611924"/>
                  </a:lnTo>
                  <a:lnTo>
                    <a:pt x="66535" y="611873"/>
                  </a:lnTo>
                  <a:lnTo>
                    <a:pt x="89382" y="605472"/>
                  </a:lnTo>
                  <a:lnTo>
                    <a:pt x="142455" y="591489"/>
                  </a:lnTo>
                  <a:lnTo>
                    <a:pt x="145783" y="590981"/>
                  </a:lnTo>
                  <a:lnTo>
                    <a:pt x="149199" y="590308"/>
                  </a:lnTo>
                  <a:lnTo>
                    <a:pt x="150837" y="592226"/>
                  </a:lnTo>
                  <a:lnTo>
                    <a:pt x="152196" y="593902"/>
                  </a:lnTo>
                  <a:lnTo>
                    <a:pt x="153606" y="595503"/>
                  </a:lnTo>
                  <a:lnTo>
                    <a:pt x="181927" y="623227"/>
                  </a:lnTo>
                  <a:lnTo>
                    <a:pt x="200075" y="636828"/>
                  </a:lnTo>
                  <a:lnTo>
                    <a:pt x="201422" y="642493"/>
                  </a:lnTo>
                  <a:lnTo>
                    <a:pt x="199732" y="650684"/>
                  </a:lnTo>
                  <a:lnTo>
                    <a:pt x="196405" y="667156"/>
                  </a:lnTo>
                  <a:lnTo>
                    <a:pt x="193141" y="683641"/>
                  </a:lnTo>
                  <a:lnTo>
                    <a:pt x="189623" y="700963"/>
                  </a:lnTo>
                  <a:lnTo>
                    <a:pt x="186245" y="716508"/>
                  </a:lnTo>
                  <a:lnTo>
                    <a:pt x="184658" y="723506"/>
                  </a:lnTo>
                  <a:lnTo>
                    <a:pt x="186105" y="726617"/>
                  </a:lnTo>
                  <a:lnTo>
                    <a:pt x="315874" y="775462"/>
                  </a:lnTo>
                  <a:lnTo>
                    <a:pt x="319125" y="774534"/>
                  </a:lnTo>
                  <a:lnTo>
                    <a:pt x="322618" y="768070"/>
                  </a:lnTo>
                  <a:lnTo>
                    <a:pt x="330746" y="753376"/>
                  </a:lnTo>
                  <a:lnTo>
                    <a:pt x="339102" y="738784"/>
                  </a:lnTo>
                  <a:lnTo>
                    <a:pt x="347535" y="724242"/>
                  </a:lnTo>
                  <a:lnTo>
                    <a:pt x="355917" y="709676"/>
                  </a:lnTo>
                  <a:lnTo>
                    <a:pt x="359994" y="702538"/>
                  </a:lnTo>
                  <a:lnTo>
                    <a:pt x="364502" y="698754"/>
                  </a:lnTo>
                  <a:lnTo>
                    <a:pt x="374116" y="699770"/>
                  </a:lnTo>
                  <a:lnTo>
                    <a:pt x="386321" y="700735"/>
                  </a:lnTo>
                  <a:lnTo>
                    <a:pt x="432727" y="696556"/>
                  </a:lnTo>
                  <a:lnTo>
                    <a:pt x="436918" y="700646"/>
                  </a:lnTo>
                  <a:lnTo>
                    <a:pt x="441452" y="707567"/>
                  </a:lnTo>
                  <a:lnTo>
                    <a:pt x="450748" y="721588"/>
                  </a:lnTo>
                  <a:lnTo>
                    <a:pt x="469531" y="749528"/>
                  </a:lnTo>
                  <a:lnTo>
                    <a:pt x="478739" y="763600"/>
                  </a:lnTo>
                  <a:lnTo>
                    <a:pt x="482257" y="769048"/>
                  </a:lnTo>
                  <a:lnTo>
                    <a:pt x="484987" y="769835"/>
                  </a:lnTo>
                  <a:lnTo>
                    <a:pt x="576795" y="728002"/>
                  </a:lnTo>
                  <a:lnTo>
                    <a:pt x="612495" y="712190"/>
                  </a:lnTo>
                  <a:lnTo>
                    <a:pt x="612711" y="709015"/>
                  </a:lnTo>
                  <a:lnTo>
                    <a:pt x="609206" y="696556"/>
                  </a:lnTo>
                  <a:lnTo>
                    <a:pt x="606310" y="686092"/>
                  </a:lnTo>
                  <a:lnTo>
                    <a:pt x="597547" y="652945"/>
                  </a:lnTo>
                  <a:lnTo>
                    <a:pt x="592988" y="636422"/>
                  </a:lnTo>
                  <a:lnTo>
                    <a:pt x="590956" y="629323"/>
                  </a:lnTo>
                  <a:lnTo>
                    <a:pt x="591705" y="624586"/>
                  </a:lnTo>
                  <a:lnTo>
                    <a:pt x="625182" y="592505"/>
                  </a:lnTo>
                  <a:lnTo>
                    <a:pt x="638314" y="575017"/>
                  </a:lnTo>
                  <a:lnTo>
                    <a:pt x="643686" y="574103"/>
                  </a:lnTo>
                  <a:lnTo>
                    <a:pt x="700773" y="585546"/>
                  </a:lnTo>
                  <a:lnTo>
                    <a:pt x="717207" y="589089"/>
                  </a:lnTo>
                  <a:lnTo>
                    <a:pt x="724204" y="590689"/>
                  </a:lnTo>
                  <a:lnTo>
                    <a:pt x="727303" y="589305"/>
                  </a:lnTo>
                  <a:lnTo>
                    <a:pt x="732942" y="574103"/>
                  </a:lnTo>
                  <a:lnTo>
                    <a:pt x="736168" y="565404"/>
                  </a:lnTo>
                  <a:lnTo>
                    <a:pt x="740613" y="553427"/>
                  </a:lnTo>
                  <a:lnTo>
                    <a:pt x="751547" y="524256"/>
                  </a:lnTo>
                  <a:lnTo>
                    <a:pt x="762558" y="495122"/>
                  </a:lnTo>
                  <a:lnTo>
                    <a:pt x="776135" y="459562"/>
                  </a:lnTo>
                  <a:close/>
                </a:path>
                <a:path w="2764154" h="2821940">
                  <a:moveTo>
                    <a:pt x="2763913" y="2591536"/>
                  </a:moveTo>
                  <a:lnTo>
                    <a:pt x="2763253" y="2589111"/>
                  </a:lnTo>
                  <a:lnTo>
                    <a:pt x="2758529" y="2586558"/>
                  </a:lnTo>
                  <a:lnTo>
                    <a:pt x="2747822" y="2580627"/>
                  </a:lnTo>
                  <a:lnTo>
                    <a:pt x="2710726" y="2559329"/>
                  </a:lnTo>
                  <a:lnTo>
                    <a:pt x="2708186" y="2555976"/>
                  </a:lnTo>
                  <a:lnTo>
                    <a:pt x="2708960" y="2548979"/>
                  </a:lnTo>
                  <a:lnTo>
                    <a:pt x="2709595" y="2539860"/>
                  </a:lnTo>
                  <a:lnTo>
                    <a:pt x="2709545" y="2530703"/>
                  </a:lnTo>
                  <a:lnTo>
                    <a:pt x="2708859" y="2521547"/>
                  </a:lnTo>
                  <a:lnTo>
                    <a:pt x="2707602" y="2512441"/>
                  </a:lnTo>
                  <a:lnTo>
                    <a:pt x="2706687" y="2506980"/>
                  </a:lnTo>
                  <a:lnTo>
                    <a:pt x="2708300" y="2503919"/>
                  </a:lnTo>
                  <a:lnTo>
                    <a:pt x="2712936" y="2500947"/>
                  </a:lnTo>
                  <a:lnTo>
                    <a:pt x="2723591" y="2493975"/>
                  </a:lnTo>
                  <a:lnTo>
                    <a:pt x="2744724" y="2479776"/>
                  </a:lnTo>
                  <a:lnTo>
                    <a:pt x="2755366" y="2472791"/>
                  </a:lnTo>
                  <a:lnTo>
                    <a:pt x="2759379" y="2470213"/>
                  </a:lnTo>
                  <a:lnTo>
                    <a:pt x="2759849" y="2468156"/>
                  </a:lnTo>
                  <a:lnTo>
                    <a:pt x="2748292" y="2443061"/>
                  </a:lnTo>
                  <a:lnTo>
                    <a:pt x="2738780" y="2422182"/>
                  </a:lnTo>
                  <a:lnTo>
                    <a:pt x="2732887" y="2409075"/>
                  </a:lnTo>
                  <a:lnTo>
                    <a:pt x="2729992" y="2402675"/>
                  </a:lnTo>
                  <a:lnTo>
                    <a:pt x="2724835" y="2391041"/>
                  </a:lnTo>
                  <a:lnTo>
                    <a:pt x="2717825" y="2375192"/>
                  </a:lnTo>
                  <a:lnTo>
                    <a:pt x="2715476" y="2375204"/>
                  </a:lnTo>
                  <a:lnTo>
                    <a:pt x="2710865" y="2376525"/>
                  </a:lnTo>
                  <a:lnTo>
                    <a:pt x="2657144" y="2391041"/>
                  </a:lnTo>
                  <a:lnTo>
                    <a:pt x="2654211" y="2390381"/>
                  </a:lnTo>
                  <a:lnTo>
                    <a:pt x="2651163" y="2386609"/>
                  </a:lnTo>
                  <a:lnTo>
                    <a:pt x="2644952" y="2379522"/>
                  </a:lnTo>
                  <a:lnTo>
                    <a:pt x="2638260" y="2372918"/>
                  </a:lnTo>
                  <a:lnTo>
                    <a:pt x="2631148" y="2366772"/>
                  </a:lnTo>
                  <a:lnTo>
                    <a:pt x="2623705" y="2361057"/>
                  </a:lnTo>
                  <a:lnTo>
                    <a:pt x="2618155" y="2357018"/>
                  </a:lnTo>
                  <a:lnTo>
                    <a:pt x="2617089" y="2352929"/>
                  </a:lnTo>
                  <a:lnTo>
                    <a:pt x="2618346" y="2346909"/>
                  </a:lnTo>
                  <a:lnTo>
                    <a:pt x="2620772" y="2334907"/>
                  </a:lnTo>
                  <a:lnTo>
                    <a:pt x="2623147" y="2322893"/>
                  </a:lnTo>
                  <a:lnTo>
                    <a:pt x="2625128" y="2313051"/>
                  </a:lnTo>
                  <a:lnTo>
                    <a:pt x="2625394" y="2311768"/>
                  </a:lnTo>
                  <a:lnTo>
                    <a:pt x="2628163" y="2298928"/>
                  </a:lnTo>
                  <a:lnTo>
                    <a:pt x="2629319" y="2293823"/>
                  </a:lnTo>
                  <a:lnTo>
                    <a:pt x="2628265" y="2291562"/>
                  </a:lnTo>
                  <a:lnTo>
                    <a:pt x="2610840" y="2285009"/>
                  </a:lnTo>
                  <a:lnTo>
                    <a:pt x="2610840" y="2538882"/>
                  </a:lnTo>
                  <a:lnTo>
                    <a:pt x="2600642" y="2589403"/>
                  </a:lnTo>
                  <a:lnTo>
                    <a:pt x="2572816" y="2630665"/>
                  </a:lnTo>
                  <a:lnTo>
                    <a:pt x="2531567" y="2658478"/>
                  </a:lnTo>
                  <a:lnTo>
                    <a:pt x="2481046" y="2668689"/>
                  </a:lnTo>
                  <a:lnTo>
                    <a:pt x="2430526" y="2658478"/>
                  </a:lnTo>
                  <a:lnTo>
                    <a:pt x="2389263" y="2630665"/>
                  </a:lnTo>
                  <a:lnTo>
                    <a:pt x="2361438" y="2589403"/>
                  </a:lnTo>
                  <a:lnTo>
                    <a:pt x="2351240" y="2538882"/>
                  </a:lnTo>
                  <a:lnTo>
                    <a:pt x="2361438" y="2488361"/>
                  </a:lnTo>
                  <a:lnTo>
                    <a:pt x="2389263" y="2447099"/>
                  </a:lnTo>
                  <a:lnTo>
                    <a:pt x="2430526" y="2419286"/>
                  </a:lnTo>
                  <a:lnTo>
                    <a:pt x="2481046" y="2409075"/>
                  </a:lnTo>
                  <a:lnTo>
                    <a:pt x="2531567" y="2419286"/>
                  </a:lnTo>
                  <a:lnTo>
                    <a:pt x="2572829" y="2447099"/>
                  </a:lnTo>
                  <a:lnTo>
                    <a:pt x="2600642" y="2488361"/>
                  </a:lnTo>
                  <a:lnTo>
                    <a:pt x="2610840" y="2538882"/>
                  </a:lnTo>
                  <a:lnTo>
                    <a:pt x="2610840" y="2285009"/>
                  </a:lnTo>
                  <a:lnTo>
                    <a:pt x="2537231" y="2257323"/>
                  </a:lnTo>
                  <a:lnTo>
                    <a:pt x="2536215" y="2257018"/>
                  </a:lnTo>
                  <a:lnTo>
                    <a:pt x="2532494" y="2256548"/>
                  </a:lnTo>
                  <a:lnTo>
                    <a:pt x="2530665" y="2257818"/>
                  </a:lnTo>
                  <a:lnTo>
                    <a:pt x="2528760" y="2261349"/>
                  </a:lnTo>
                  <a:lnTo>
                    <a:pt x="2522829" y="2272068"/>
                  </a:lnTo>
                  <a:lnTo>
                    <a:pt x="2516733" y="2282710"/>
                  </a:lnTo>
                  <a:lnTo>
                    <a:pt x="2510586" y="2293328"/>
                  </a:lnTo>
                  <a:lnTo>
                    <a:pt x="2504490" y="2303957"/>
                  </a:lnTo>
                  <a:lnTo>
                    <a:pt x="2501493" y="2309215"/>
                  </a:lnTo>
                  <a:lnTo>
                    <a:pt x="2498128" y="2311768"/>
                  </a:lnTo>
                  <a:lnTo>
                    <a:pt x="2491181" y="2311095"/>
                  </a:lnTo>
                  <a:lnTo>
                    <a:pt x="2482062" y="2310460"/>
                  </a:lnTo>
                  <a:lnTo>
                    <a:pt x="2472906" y="2310371"/>
                  </a:lnTo>
                  <a:lnTo>
                    <a:pt x="2463749" y="2310904"/>
                  </a:lnTo>
                  <a:lnTo>
                    <a:pt x="2454643" y="2312098"/>
                  </a:lnTo>
                  <a:lnTo>
                    <a:pt x="2449195" y="2313051"/>
                  </a:lnTo>
                  <a:lnTo>
                    <a:pt x="2446096" y="2311666"/>
                  </a:lnTo>
                  <a:lnTo>
                    <a:pt x="2443111" y="2306993"/>
                  </a:lnTo>
                  <a:lnTo>
                    <a:pt x="2436139" y="2296337"/>
                  </a:lnTo>
                  <a:lnTo>
                    <a:pt x="2421940" y="2275205"/>
                  </a:lnTo>
                  <a:lnTo>
                    <a:pt x="2414955" y="2264562"/>
                  </a:lnTo>
                  <a:lnTo>
                    <a:pt x="2412377" y="2260562"/>
                  </a:lnTo>
                  <a:lnTo>
                    <a:pt x="2410371" y="2260041"/>
                  </a:lnTo>
                  <a:lnTo>
                    <a:pt x="2385250" y="2271598"/>
                  </a:lnTo>
                  <a:lnTo>
                    <a:pt x="2317356" y="2302103"/>
                  </a:lnTo>
                  <a:lnTo>
                    <a:pt x="2317369" y="2304453"/>
                  </a:lnTo>
                  <a:lnTo>
                    <a:pt x="2319528" y="2312098"/>
                  </a:lnTo>
                  <a:lnTo>
                    <a:pt x="2322004" y="2321115"/>
                  </a:lnTo>
                  <a:lnTo>
                    <a:pt x="2328392" y="2345271"/>
                  </a:lnTo>
                  <a:lnTo>
                    <a:pt x="2331720" y="2357310"/>
                  </a:lnTo>
                  <a:lnTo>
                    <a:pt x="2333218" y="2362517"/>
                  </a:lnTo>
                  <a:lnTo>
                    <a:pt x="2332583" y="2365959"/>
                  </a:lnTo>
                  <a:lnTo>
                    <a:pt x="2302510" y="2396794"/>
                  </a:lnTo>
                  <a:lnTo>
                    <a:pt x="2298649" y="2402205"/>
                  </a:lnTo>
                  <a:lnTo>
                    <a:pt x="2294610" y="2402675"/>
                  </a:lnTo>
                  <a:lnTo>
                    <a:pt x="2265070" y="2396794"/>
                  </a:lnTo>
                  <a:lnTo>
                    <a:pt x="2253056" y="2394369"/>
                  </a:lnTo>
                  <a:lnTo>
                    <a:pt x="2241092" y="2391765"/>
                  </a:lnTo>
                  <a:lnTo>
                    <a:pt x="2235949" y="2390597"/>
                  </a:lnTo>
                  <a:lnTo>
                    <a:pt x="2233752" y="2391689"/>
                  </a:lnTo>
                  <a:lnTo>
                    <a:pt x="2224074" y="2417800"/>
                  </a:lnTo>
                  <a:lnTo>
                    <a:pt x="2216112" y="2439073"/>
                  </a:lnTo>
                  <a:lnTo>
                    <a:pt x="2208072" y="2460307"/>
                  </a:lnTo>
                  <a:lnTo>
                    <a:pt x="2198166" y="2486266"/>
                  </a:lnTo>
                  <a:lnTo>
                    <a:pt x="2198903" y="2488628"/>
                  </a:lnTo>
                  <a:lnTo>
                    <a:pt x="2203602" y="2491168"/>
                  </a:lnTo>
                  <a:lnTo>
                    <a:pt x="2214308" y="2497099"/>
                  </a:lnTo>
                  <a:lnTo>
                    <a:pt x="2251456" y="2518448"/>
                  </a:lnTo>
                  <a:lnTo>
                    <a:pt x="2253869" y="2521839"/>
                  </a:lnTo>
                  <a:lnTo>
                    <a:pt x="2253119" y="2528798"/>
                  </a:lnTo>
                  <a:lnTo>
                    <a:pt x="2252497" y="2537904"/>
                  </a:lnTo>
                  <a:lnTo>
                    <a:pt x="2252548" y="2547061"/>
                  </a:lnTo>
                  <a:lnTo>
                    <a:pt x="2253234" y="2556218"/>
                  </a:lnTo>
                  <a:lnTo>
                    <a:pt x="2254491" y="2565323"/>
                  </a:lnTo>
                  <a:lnTo>
                    <a:pt x="2255405" y="2570810"/>
                  </a:lnTo>
                  <a:lnTo>
                    <a:pt x="2253767" y="2573871"/>
                  </a:lnTo>
                  <a:lnTo>
                    <a:pt x="2249157" y="2576817"/>
                  </a:lnTo>
                  <a:lnTo>
                    <a:pt x="2238502" y="2583789"/>
                  </a:lnTo>
                  <a:lnTo>
                    <a:pt x="2217331" y="2597988"/>
                  </a:lnTo>
                  <a:lnTo>
                    <a:pt x="2206675" y="2604973"/>
                  </a:lnTo>
                  <a:lnTo>
                    <a:pt x="2202624" y="2607576"/>
                  </a:lnTo>
                  <a:lnTo>
                    <a:pt x="2202307" y="2609659"/>
                  </a:lnTo>
                  <a:lnTo>
                    <a:pt x="2213838" y="2634716"/>
                  </a:lnTo>
                  <a:lnTo>
                    <a:pt x="2223351" y="2655582"/>
                  </a:lnTo>
                  <a:lnTo>
                    <a:pt x="2232761" y="2676487"/>
                  </a:lnTo>
                  <a:lnTo>
                    <a:pt x="2244318" y="2702598"/>
                  </a:lnTo>
                  <a:lnTo>
                    <a:pt x="2246668" y="2702560"/>
                  </a:lnTo>
                  <a:lnTo>
                    <a:pt x="2263317" y="2697886"/>
                  </a:lnTo>
                  <a:lnTo>
                    <a:pt x="2302002" y="2687713"/>
                  </a:lnTo>
                  <a:lnTo>
                    <a:pt x="2304427" y="2687332"/>
                  </a:lnTo>
                  <a:lnTo>
                    <a:pt x="2306917" y="2686837"/>
                  </a:lnTo>
                  <a:lnTo>
                    <a:pt x="2308123" y="2688247"/>
                  </a:lnTo>
                  <a:lnTo>
                    <a:pt x="2309101" y="2689466"/>
                  </a:lnTo>
                  <a:lnTo>
                    <a:pt x="2310130" y="2690622"/>
                  </a:lnTo>
                  <a:lnTo>
                    <a:pt x="2338374" y="2716707"/>
                  </a:lnTo>
                  <a:lnTo>
                    <a:pt x="2344001" y="2720759"/>
                  </a:lnTo>
                  <a:lnTo>
                    <a:pt x="2344991" y="2724886"/>
                  </a:lnTo>
                  <a:lnTo>
                    <a:pt x="2343747" y="2730855"/>
                  </a:lnTo>
                  <a:lnTo>
                    <a:pt x="2341321" y="2742857"/>
                  </a:lnTo>
                  <a:lnTo>
                    <a:pt x="2338946" y="2754871"/>
                  </a:lnTo>
                  <a:lnTo>
                    <a:pt x="2336381" y="2767507"/>
                  </a:lnTo>
                  <a:lnTo>
                    <a:pt x="2333929" y="2778836"/>
                  </a:lnTo>
                  <a:lnTo>
                    <a:pt x="2332761" y="2783941"/>
                  </a:lnTo>
                  <a:lnTo>
                    <a:pt x="2333815" y="2786202"/>
                  </a:lnTo>
                  <a:lnTo>
                    <a:pt x="2428417" y="2821800"/>
                  </a:lnTo>
                  <a:lnTo>
                    <a:pt x="2430780" y="2821127"/>
                  </a:lnTo>
                  <a:lnTo>
                    <a:pt x="2433332" y="2816415"/>
                  </a:lnTo>
                  <a:lnTo>
                    <a:pt x="2439263" y="2805709"/>
                  </a:lnTo>
                  <a:lnTo>
                    <a:pt x="2445347" y="2795079"/>
                  </a:lnTo>
                  <a:lnTo>
                    <a:pt x="2451493" y="2784475"/>
                  </a:lnTo>
                  <a:lnTo>
                    <a:pt x="2457602" y="2773857"/>
                  </a:lnTo>
                  <a:lnTo>
                    <a:pt x="2460574" y="2768650"/>
                  </a:lnTo>
                  <a:lnTo>
                    <a:pt x="2463863" y="2765895"/>
                  </a:lnTo>
                  <a:lnTo>
                    <a:pt x="2470874" y="2766631"/>
                  </a:lnTo>
                  <a:lnTo>
                    <a:pt x="2479764" y="2767342"/>
                  </a:lnTo>
                  <a:lnTo>
                    <a:pt x="2513584" y="2764294"/>
                  </a:lnTo>
                  <a:lnTo>
                    <a:pt x="2516644" y="2767266"/>
                  </a:lnTo>
                  <a:lnTo>
                    <a:pt x="2519959" y="2772321"/>
                  </a:lnTo>
                  <a:lnTo>
                    <a:pt x="2526728" y="2782532"/>
                  </a:lnTo>
                  <a:lnTo>
                    <a:pt x="2540419" y="2802902"/>
                  </a:lnTo>
                  <a:lnTo>
                    <a:pt x="2547137" y="2813164"/>
                  </a:lnTo>
                  <a:lnTo>
                    <a:pt x="2549690" y="2817139"/>
                  </a:lnTo>
                  <a:lnTo>
                    <a:pt x="2551684" y="2817711"/>
                  </a:lnTo>
                  <a:lnTo>
                    <a:pt x="2618613" y="2787205"/>
                  </a:lnTo>
                  <a:lnTo>
                    <a:pt x="2644635" y="2775686"/>
                  </a:lnTo>
                  <a:lnTo>
                    <a:pt x="2644787" y="2773375"/>
                  </a:lnTo>
                  <a:lnTo>
                    <a:pt x="2642235" y="2764294"/>
                  </a:lnTo>
                  <a:lnTo>
                    <a:pt x="2640126" y="2756662"/>
                  </a:lnTo>
                  <a:lnTo>
                    <a:pt x="2633738" y="2732506"/>
                  </a:lnTo>
                  <a:lnTo>
                    <a:pt x="2630411" y="2720454"/>
                  </a:lnTo>
                  <a:lnTo>
                    <a:pt x="2628925" y="2715285"/>
                  </a:lnTo>
                  <a:lnTo>
                    <a:pt x="2629484" y="2711831"/>
                  </a:lnTo>
                  <a:lnTo>
                    <a:pt x="2655125" y="2686837"/>
                  </a:lnTo>
                  <a:lnTo>
                    <a:pt x="2659672" y="2680957"/>
                  </a:lnTo>
                  <a:lnTo>
                    <a:pt x="2663444" y="2675699"/>
                  </a:lnTo>
                  <a:lnTo>
                    <a:pt x="2667368" y="2675026"/>
                  </a:lnTo>
                  <a:lnTo>
                    <a:pt x="2708986" y="2683370"/>
                  </a:lnTo>
                  <a:lnTo>
                    <a:pt x="2720949" y="2685961"/>
                  </a:lnTo>
                  <a:lnTo>
                    <a:pt x="2726055" y="2687116"/>
                  </a:lnTo>
                  <a:lnTo>
                    <a:pt x="2728315" y="2686113"/>
                  </a:lnTo>
                  <a:lnTo>
                    <a:pt x="2732430" y="2675026"/>
                  </a:lnTo>
                  <a:lnTo>
                    <a:pt x="2734780" y="2668689"/>
                  </a:lnTo>
                  <a:lnTo>
                    <a:pt x="2738018" y="2659964"/>
                  </a:lnTo>
                  <a:lnTo>
                    <a:pt x="2745981" y="2638704"/>
                  </a:lnTo>
                  <a:lnTo>
                    <a:pt x="2754020" y="2617457"/>
                  </a:lnTo>
                  <a:lnTo>
                    <a:pt x="2763913" y="25915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69585" y="6419923"/>
              <a:ext cx="1732227" cy="111902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632446" y="5833821"/>
              <a:ext cx="443865" cy="443230"/>
            </a:xfrm>
            <a:custGeom>
              <a:avLst/>
              <a:gdLst/>
              <a:ahLst/>
              <a:cxnLst/>
              <a:rect l="l" t="t" r="r" b="b"/>
              <a:pathLst>
                <a:path w="443865" h="443229">
                  <a:moveTo>
                    <a:pt x="358215" y="337310"/>
                  </a:moveTo>
                  <a:lnTo>
                    <a:pt x="85252" y="337310"/>
                  </a:lnTo>
                  <a:lnTo>
                    <a:pt x="86191" y="338412"/>
                  </a:lnTo>
                  <a:lnTo>
                    <a:pt x="86964" y="339369"/>
                  </a:lnTo>
                  <a:lnTo>
                    <a:pt x="114324" y="363896"/>
                  </a:lnTo>
                  <a:lnTo>
                    <a:pt x="115098" y="367131"/>
                  </a:lnTo>
                  <a:lnTo>
                    <a:pt x="114127" y="371814"/>
                  </a:lnTo>
                  <a:lnTo>
                    <a:pt x="112225" y="381225"/>
                  </a:lnTo>
                  <a:lnTo>
                    <a:pt x="110364" y="390641"/>
                  </a:lnTo>
                  <a:lnTo>
                    <a:pt x="108147" y="401484"/>
                  </a:lnTo>
                  <a:lnTo>
                    <a:pt x="106425" y="409428"/>
                  </a:lnTo>
                  <a:lnTo>
                    <a:pt x="105518" y="413427"/>
                  </a:lnTo>
                  <a:lnTo>
                    <a:pt x="106340" y="415204"/>
                  </a:lnTo>
                  <a:lnTo>
                    <a:pt x="180493" y="443110"/>
                  </a:lnTo>
                  <a:lnTo>
                    <a:pt x="182352" y="442580"/>
                  </a:lnTo>
                  <a:lnTo>
                    <a:pt x="184346" y="438890"/>
                  </a:lnTo>
                  <a:lnTo>
                    <a:pt x="188994" y="430490"/>
                  </a:lnTo>
                  <a:lnTo>
                    <a:pt x="193764" y="422155"/>
                  </a:lnTo>
                  <a:lnTo>
                    <a:pt x="198583" y="413847"/>
                  </a:lnTo>
                  <a:lnTo>
                    <a:pt x="203377" y="405524"/>
                  </a:lnTo>
                  <a:lnTo>
                    <a:pt x="205705" y="401441"/>
                  </a:lnTo>
                  <a:lnTo>
                    <a:pt x="208282" y="399278"/>
                  </a:lnTo>
                  <a:lnTo>
                    <a:pt x="240705" y="399278"/>
                  </a:lnTo>
                  <a:lnTo>
                    <a:pt x="241681" y="399135"/>
                  </a:lnTo>
                  <a:lnTo>
                    <a:pt x="247264" y="398026"/>
                  </a:lnTo>
                  <a:lnTo>
                    <a:pt x="348107" y="398026"/>
                  </a:lnTo>
                  <a:lnTo>
                    <a:pt x="346452" y="392043"/>
                  </a:lnTo>
                  <a:lnTo>
                    <a:pt x="341446" y="373105"/>
                  </a:lnTo>
                  <a:lnTo>
                    <a:pt x="338840" y="363663"/>
                  </a:lnTo>
                  <a:lnTo>
                    <a:pt x="337680" y="359607"/>
                  </a:lnTo>
                  <a:lnTo>
                    <a:pt x="338109" y="356898"/>
                  </a:lnTo>
                  <a:lnTo>
                    <a:pt x="341535" y="354096"/>
                  </a:lnTo>
                  <a:lnTo>
                    <a:pt x="347103" y="349252"/>
                  </a:lnTo>
                  <a:lnTo>
                    <a:pt x="352349" y="344075"/>
                  </a:lnTo>
                  <a:lnTo>
                    <a:pt x="357239" y="338572"/>
                  </a:lnTo>
                  <a:lnTo>
                    <a:pt x="358215" y="337310"/>
                  </a:lnTo>
                  <a:close/>
                </a:path>
                <a:path w="443865" h="443229">
                  <a:moveTo>
                    <a:pt x="348107" y="398026"/>
                  </a:moveTo>
                  <a:lnTo>
                    <a:pt x="247264" y="398026"/>
                  </a:lnTo>
                  <a:lnTo>
                    <a:pt x="249662" y="400360"/>
                  </a:lnTo>
                  <a:lnTo>
                    <a:pt x="252249" y="404316"/>
                  </a:lnTo>
                  <a:lnTo>
                    <a:pt x="257564" y="412329"/>
                  </a:lnTo>
                  <a:lnTo>
                    <a:pt x="268294" y="428291"/>
                  </a:lnTo>
                  <a:lnTo>
                    <a:pt x="273561" y="436334"/>
                  </a:lnTo>
                  <a:lnTo>
                    <a:pt x="275565" y="439451"/>
                  </a:lnTo>
                  <a:lnTo>
                    <a:pt x="277125" y="439899"/>
                  </a:lnTo>
                  <a:lnTo>
                    <a:pt x="329591" y="415992"/>
                  </a:lnTo>
                  <a:lnTo>
                    <a:pt x="349991" y="406958"/>
                  </a:lnTo>
                  <a:lnTo>
                    <a:pt x="350113" y="405144"/>
                  </a:lnTo>
                  <a:lnTo>
                    <a:pt x="348107" y="398026"/>
                  </a:lnTo>
                  <a:close/>
                </a:path>
                <a:path w="443865" h="443229">
                  <a:moveTo>
                    <a:pt x="240705" y="399278"/>
                  </a:moveTo>
                  <a:lnTo>
                    <a:pt x="208282" y="399278"/>
                  </a:lnTo>
                  <a:lnTo>
                    <a:pt x="213773" y="399861"/>
                  </a:lnTo>
                  <a:lnTo>
                    <a:pt x="220746" y="400415"/>
                  </a:lnTo>
                  <a:lnTo>
                    <a:pt x="227763" y="400545"/>
                  </a:lnTo>
                  <a:lnTo>
                    <a:pt x="234762" y="400152"/>
                  </a:lnTo>
                  <a:lnTo>
                    <a:pt x="240705" y="399278"/>
                  </a:lnTo>
                  <a:close/>
                </a:path>
                <a:path w="443865" h="443229">
                  <a:moveTo>
                    <a:pt x="29625" y="105082"/>
                  </a:moveTo>
                  <a:lnTo>
                    <a:pt x="27902" y="105939"/>
                  </a:lnTo>
                  <a:lnTo>
                    <a:pt x="20306" y="126413"/>
                  </a:lnTo>
                  <a:lnTo>
                    <a:pt x="14062" y="143080"/>
                  </a:lnTo>
                  <a:lnTo>
                    <a:pt x="7767" y="159729"/>
                  </a:lnTo>
                  <a:lnTo>
                    <a:pt x="0" y="180078"/>
                  </a:lnTo>
                  <a:lnTo>
                    <a:pt x="574" y="181929"/>
                  </a:lnTo>
                  <a:lnTo>
                    <a:pt x="4257" y="183921"/>
                  </a:lnTo>
                  <a:lnTo>
                    <a:pt x="12655" y="188572"/>
                  </a:lnTo>
                  <a:lnTo>
                    <a:pt x="41774" y="205307"/>
                  </a:lnTo>
                  <a:lnTo>
                    <a:pt x="43669" y="207968"/>
                  </a:lnTo>
                  <a:lnTo>
                    <a:pt x="43080" y="213417"/>
                  </a:lnTo>
                  <a:lnTo>
                    <a:pt x="42590" y="220563"/>
                  </a:lnTo>
                  <a:lnTo>
                    <a:pt x="42634" y="227740"/>
                  </a:lnTo>
                  <a:lnTo>
                    <a:pt x="43169" y="234915"/>
                  </a:lnTo>
                  <a:lnTo>
                    <a:pt x="44150" y="242050"/>
                  </a:lnTo>
                  <a:lnTo>
                    <a:pt x="44870" y="246356"/>
                  </a:lnTo>
                  <a:lnTo>
                    <a:pt x="43585" y="248749"/>
                  </a:lnTo>
                  <a:lnTo>
                    <a:pt x="39971" y="251064"/>
                  </a:lnTo>
                  <a:lnTo>
                    <a:pt x="31616" y="256532"/>
                  </a:lnTo>
                  <a:lnTo>
                    <a:pt x="15026" y="267662"/>
                  </a:lnTo>
                  <a:lnTo>
                    <a:pt x="6675" y="273136"/>
                  </a:lnTo>
                  <a:lnTo>
                    <a:pt x="3498" y="275176"/>
                  </a:lnTo>
                  <a:lnTo>
                    <a:pt x="3250" y="276808"/>
                  </a:lnTo>
                  <a:lnTo>
                    <a:pt x="12287" y="296447"/>
                  </a:lnTo>
                  <a:lnTo>
                    <a:pt x="20766" y="315082"/>
                  </a:lnTo>
                  <a:lnTo>
                    <a:pt x="27122" y="329199"/>
                  </a:lnTo>
                  <a:lnTo>
                    <a:pt x="36182" y="349662"/>
                  </a:lnTo>
                  <a:lnTo>
                    <a:pt x="38017" y="349636"/>
                  </a:lnTo>
                  <a:lnTo>
                    <a:pt x="51071" y="345974"/>
                  </a:lnTo>
                  <a:lnTo>
                    <a:pt x="81396" y="337991"/>
                  </a:lnTo>
                  <a:lnTo>
                    <a:pt x="83301" y="337699"/>
                  </a:lnTo>
                  <a:lnTo>
                    <a:pt x="85252" y="337310"/>
                  </a:lnTo>
                  <a:lnTo>
                    <a:pt x="358215" y="337310"/>
                  </a:lnTo>
                  <a:lnTo>
                    <a:pt x="361780" y="332694"/>
                  </a:lnTo>
                  <a:lnTo>
                    <a:pt x="364738" y="328577"/>
                  </a:lnTo>
                  <a:lnTo>
                    <a:pt x="367809" y="328050"/>
                  </a:lnTo>
                  <a:lnTo>
                    <a:pt x="418815" y="328050"/>
                  </a:lnTo>
                  <a:lnTo>
                    <a:pt x="420659" y="323079"/>
                  </a:lnTo>
                  <a:lnTo>
                    <a:pt x="221752" y="323079"/>
                  </a:lnTo>
                  <a:lnTo>
                    <a:pt x="182148" y="315082"/>
                  </a:lnTo>
                  <a:lnTo>
                    <a:pt x="149804" y="293274"/>
                  </a:lnTo>
                  <a:lnTo>
                    <a:pt x="127996" y="260930"/>
                  </a:lnTo>
                  <a:lnTo>
                    <a:pt x="119999" y="221326"/>
                  </a:lnTo>
                  <a:lnTo>
                    <a:pt x="127996" y="181722"/>
                  </a:lnTo>
                  <a:lnTo>
                    <a:pt x="149804" y="149378"/>
                  </a:lnTo>
                  <a:lnTo>
                    <a:pt x="182148" y="127570"/>
                  </a:lnTo>
                  <a:lnTo>
                    <a:pt x="221752" y="119573"/>
                  </a:lnTo>
                  <a:lnTo>
                    <a:pt x="419170" y="119573"/>
                  </a:lnTo>
                  <a:lnTo>
                    <a:pt x="416907" y="114547"/>
                  </a:lnTo>
                  <a:lnTo>
                    <a:pt x="75601" y="114547"/>
                  </a:lnTo>
                  <a:lnTo>
                    <a:pt x="52441" y="109936"/>
                  </a:lnTo>
                  <a:lnTo>
                    <a:pt x="43034" y="108036"/>
                  </a:lnTo>
                  <a:lnTo>
                    <a:pt x="33650" y="105999"/>
                  </a:lnTo>
                  <a:lnTo>
                    <a:pt x="29625" y="105082"/>
                  </a:lnTo>
                  <a:close/>
                </a:path>
                <a:path w="443865" h="443229">
                  <a:moveTo>
                    <a:pt x="418815" y="328050"/>
                  </a:moveTo>
                  <a:lnTo>
                    <a:pt x="367809" y="328050"/>
                  </a:lnTo>
                  <a:lnTo>
                    <a:pt x="400433" y="334590"/>
                  </a:lnTo>
                  <a:lnTo>
                    <a:pt x="409818" y="336619"/>
                  </a:lnTo>
                  <a:lnTo>
                    <a:pt x="413817" y="337527"/>
                  </a:lnTo>
                  <a:lnTo>
                    <a:pt x="415591" y="336743"/>
                  </a:lnTo>
                  <a:lnTo>
                    <a:pt x="418815" y="328050"/>
                  </a:lnTo>
                  <a:close/>
                </a:path>
                <a:path w="443865" h="443229">
                  <a:moveTo>
                    <a:pt x="419170" y="119573"/>
                  </a:moveTo>
                  <a:lnTo>
                    <a:pt x="221752" y="119573"/>
                  </a:lnTo>
                  <a:lnTo>
                    <a:pt x="261356" y="127570"/>
                  </a:lnTo>
                  <a:lnTo>
                    <a:pt x="293700" y="149378"/>
                  </a:lnTo>
                  <a:lnTo>
                    <a:pt x="315508" y="181722"/>
                  </a:lnTo>
                  <a:lnTo>
                    <a:pt x="323505" y="221326"/>
                  </a:lnTo>
                  <a:lnTo>
                    <a:pt x="315507" y="260930"/>
                  </a:lnTo>
                  <a:lnTo>
                    <a:pt x="293699" y="293274"/>
                  </a:lnTo>
                  <a:lnTo>
                    <a:pt x="261355" y="315082"/>
                  </a:lnTo>
                  <a:lnTo>
                    <a:pt x="221752" y="323079"/>
                  </a:lnTo>
                  <a:lnTo>
                    <a:pt x="420659" y="323079"/>
                  </a:lnTo>
                  <a:lnTo>
                    <a:pt x="423629" y="315082"/>
                  </a:lnTo>
                  <a:lnTo>
                    <a:pt x="429441" y="299572"/>
                  </a:lnTo>
                  <a:lnTo>
                    <a:pt x="435736" y="282924"/>
                  </a:lnTo>
                  <a:lnTo>
                    <a:pt x="443494" y="262601"/>
                  </a:lnTo>
                  <a:lnTo>
                    <a:pt x="442983" y="260699"/>
                  </a:lnTo>
                  <a:lnTo>
                    <a:pt x="439280" y="258697"/>
                  </a:lnTo>
                  <a:lnTo>
                    <a:pt x="430881" y="254054"/>
                  </a:lnTo>
                  <a:lnTo>
                    <a:pt x="401800" y="237358"/>
                  </a:lnTo>
                  <a:lnTo>
                    <a:pt x="399817" y="234724"/>
                  </a:lnTo>
                  <a:lnTo>
                    <a:pt x="400424" y="229235"/>
                  </a:lnTo>
                  <a:lnTo>
                    <a:pt x="400921" y="222092"/>
                  </a:lnTo>
                  <a:lnTo>
                    <a:pt x="400874" y="214914"/>
                  </a:lnTo>
                  <a:lnTo>
                    <a:pt x="400333" y="207739"/>
                  </a:lnTo>
                  <a:lnTo>
                    <a:pt x="399353" y="200603"/>
                  </a:lnTo>
                  <a:lnTo>
                    <a:pt x="398639" y="196314"/>
                  </a:lnTo>
                  <a:lnTo>
                    <a:pt x="399903" y="193913"/>
                  </a:lnTo>
                  <a:lnTo>
                    <a:pt x="403533" y="191587"/>
                  </a:lnTo>
                  <a:lnTo>
                    <a:pt x="411884" y="186123"/>
                  </a:lnTo>
                  <a:lnTo>
                    <a:pt x="428449" y="174994"/>
                  </a:lnTo>
                  <a:lnTo>
                    <a:pt x="436794" y="169517"/>
                  </a:lnTo>
                  <a:lnTo>
                    <a:pt x="439941" y="167493"/>
                  </a:lnTo>
                  <a:lnTo>
                    <a:pt x="440305" y="165878"/>
                  </a:lnTo>
                  <a:lnTo>
                    <a:pt x="431248" y="146206"/>
                  </a:lnTo>
                  <a:lnTo>
                    <a:pt x="423794" y="129847"/>
                  </a:lnTo>
                  <a:lnTo>
                    <a:pt x="419170" y="119573"/>
                  </a:lnTo>
                  <a:close/>
                </a:path>
                <a:path w="443865" h="443229">
                  <a:moveTo>
                    <a:pt x="166345" y="2736"/>
                  </a:moveTo>
                  <a:lnTo>
                    <a:pt x="146661" y="11801"/>
                  </a:lnTo>
                  <a:lnTo>
                    <a:pt x="93433" y="35713"/>
                  </a:lnTo>
                  <a:lnTo>
                    <a:pt x="93441" y="37551"/>
                  </a:lnTo>
                  <a:lnTo>
                    <a:pt x="95131" y="43552"/>
                  </a:lnTo>
                  <a:lnTo>
                    <a:pt x="97078" y="50612"/>
                  </a:lnTo>
                  <a:lnTo>
                    <a:pt x="102086" y="69549"/>
                  </a:lnTo>
                  <a:lnTo>
                    <a:pt x="104698" y="78990"/>
                  </a:lnTo>
                  <a:lnTo>
                    <a:pt x="105867" y="83070"/>
                  </a:lnTo>
                  <a:lnTo>
                    <a:pt x="105376" y="85767"/>
                  </a:lnTo>
                  <a:lnTo>
                    <a:pt x="101969" y="88557"/>
                  </a:lnTo>
                  <a:lnTo>
                    <a:pt x="96405" y="93408"/>
                  </a:lnTo>
                  <a:lnTo>
                    <a:pt x="91164" y="98593"/>
                  </a:lnTo>
                  <a:lnTo>
                    <a:pt x="86283" y="104105"/>
                  </a:lnTo>
                  <a:lnTo>
                    <a:pt x="81797" y="109938"/>
                  </a:lnTo>
                  <a:lnTo>
                    <a:pt x="78770" y="114182"/>
                  </a:lnTo>
                  <a:lnTo>
                    <a:pt x="75601" y="114547"/>
                  </a:lnTo>
                  <a:lnTo>
                    <a:pt x="416907" y="114547"/>
                  </a:lnTo>
                  <a:lnTo>
                    <a:pt x="412865" y="105433"/>
                  </a:lnTo>
                  <a:lnTo>
                    <a:pt x="359799" y="105433"/>
                  </a:lnTo>
                  <a:lnTo>
                    <a:pt x="357503" y="104915"/>
                  </a:lnTo>
                  <a:lnTo>
                    <a:pt x="329227" y="78759"/>
                  </a:lnTo>
                  <a:lnTo>
                    <a:pt x="328393" y="75554"/>
                  </a:lnTo>
                  <a:lnTo>
                    <a:pt x="329376" y="70838"/>
                  </a:lnTo>
                  <a:lnTo>
                    <a:pt x="331283" y="61428"/>
                  </a:lnTo>
                  <a:lnTo>
                    <a:pt x="333143" y="52012"/>
                  </a:lnTo>
                  <a:lnTo>
                    <a:pt x="334705" y="44290"/>
                  </a:lnTo>
                  <a:lnTo>
                    <a:pt x="196780" y="44290"/>
                  </a:lnTo>
                  <a:lnTo>
                    <a:pt x="194354" y="43206"/>
                  </a:lnTo>
                  <a:lnTo>
                    <a:pt x="192014" y="39546"/>
                  </a:lnTo>
                  <a:lnTo>
                    <a:pt x="186552" y="31192"/>
                  </a:lnTo>
                  <a:lnTo>
                    <a:pt x="175422" y="14626"/>
                  </a:lnTo>
                  <a:lnTo>
                    <a:pt x="169943" y="6284"/>
                  </a:lnTo>
                  <a:lnTo>
                    <a:pt x="167922" y="3146"/>
                  </a:lnTo>
                  <a:lnTo>
                    <a:pt x="166345" y="2736"/>
                  </a:lnTo>
                  <a:close/>
                </a:path>
                <a:path w="443865" h="443229">
                  <a:moveTo>
                    <a:pt x="407363" y="93005"/>
                  </a:moveTo>
                  <a:lnTo>
                    <a:pt x="405524" y="93019"/>
                  </a:lnTo>
                  <a:lnTo>
                    <a:pt x="401909" y="94049"/>
                  </a:lnTo>
                  <a:lnTo>
                    <a:pt x="359799" y="105433"/>
                  </a:lnTo>
                  <a:lnTo>
                    <a:pt x="412865" y="105433"/>
                  </a:lnTo>
                  <a:lnTo>
                    <a:pt x="407363" y="93005"/>
                  </a:lnTo>
                  <a:close/>
                </a:path>
                <a:path w="443865" h="443229">
                  <a:moveTo>
                    <a:pt x="215369" y="42195"/>
                  </a:moveTo>
                  <a:lnTo>
                    <a:pt x="208196" y="42608"/>
                  </a:lnTo>
                  <a:lnTo>
                    <a:pt x="201062" y="43552"/>
                  </a:lnTo>
                  <a:lnTo>
                    <a:pt x="196780" y="44290"/>
                  </a:lnTo>
                  <a:lnTo>
                    <a:pt x="334705" y="44290"/>
                  </a:lnTo>
                  <a:lnTo>
                    <a:pt x="334907" y="43287"/>
                  </a:lnTo>
                  <a:lnTo>
                    <a:pt x="235138" y="43287"/>
                  </a:lnTo>
                  <a:lnTo>
                    <a:pt x="229696" y="42757"/>
                  </a:lnTo>
                  <a:lnTo>
                    <a:pt x="222547" y="42263"/>
                  </a:lnTo>
                  <a:lnTo>
                    <a:pt x="215369" y="42195"/>
                  </a:lnTo>
                  <a:close/>
                </a:path>
                <a:path w="443865" h="443229">
                  <a:moveTo>
                    <a:pt x="262084" y="0"/>
                  </a:moveTo>
                  <a:lnTo>
                    <a:pt x="260653" y="995"/>
                  </a:lnTo>
                  <a:lnTo>
                    <a:pt x="259158" y="3763"/>
                  </a:lnTo>
                  <a:lnTo>
                    <a:pt x="254507" y="12167"/>
                  </a:lnTo>
                  <a:lnTo>
                    <a:pt x="249733" y="20511"/>
                  </a:lnTo>
                  <a:lnTo>
                    <a:pt x="244914" y="28832"/>
                  </a:lnTo>
                  <a:lnTo>
                    <a:pt x="240126" y="37163"/>
                  </a:lnTo>
                  <a:lnTo>
                    <a:pt x="237785" y="41283"/>
                  </a:lnTo>
                  <a:lnTo>
                    <a:pt x="235138" y="43287"/>
                  </a:lnTo>
                  <a:lnTo>
                    <a:pt x="334907" y="43287"/>
                  </a:lnTo>
                  <a:lnTo>
                    <a:pt x="337078" y="33225"/>
                  </a:lnTo>
                  <a:lnTo>
                    <a:pt x="337990" y="29220"/>
                  </a:lnTo>
                  <a:lnTo>
                    <a:pt x="337158" y="27449"/>
                  </a:lnTo>
                  <a:lnTo>
                    <a:pt x="265794" y="610"/>
                  </a:lnTo>
                  <a:lnTo>
                    <a:pt x="264999" y="366"/>
                  </a:lnTo>
                  <a:lnTo>
                    <a:pt x="262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22247" y="9298146"/>
              <a:ext cx="2659604" cy="51307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8721797" y="9148460"/>
            <a:ext cx="26600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5" dirty="0">
                <a:solidFill>
                  <a:srgbClr val="5E5E5E"/>
                </a:solidFill>
                <a:latin typeface="Tahoma"/>
                <a:cs typeface="Tahoma"/>
              </a:rPr>
              <a:t>Alg</a:t>
            </a:r>
            <a:r>
              <a:rPr sz="4100" spc="-45" dirty="0">
                <a:solidFill>
                  <a:srgbClr val="5E5E5E"/>
                </a:solidFill>
                <a:latin typeface="Tahoma"/>
                <a:cs typeface="Tahoma"/>
              </a:rPr>
              <a:t>o</a:t>
            </a:r>
            <a:r>
              <a:rPr sz="4100" spc="-120" dirty="0">
                <a:solidFill>
                  <a:srgbClr val="5E5E5E"/>
                </a:solidFill>
                <a:latin typeface="Tahoma"/>
                <a:cs typeface="Tahoma"/>
              </a:rPr>
              <a:t>ritmo</a:t>
            </a:r>
            <a:r>
              <a:rPr sz="4100" spc="-44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4100" spc="10" dirty="0">
                <a:solidFill>
                  <a:srgbClr val="5E5E5E"/>
                </a:solidFill>
                <a:latin typeface="Tahoma"/>
                <a:cs typeface="Tahoma"/>
              </a:rPr>
              <a:t>d</a:t>
            </a:r>
            <a:r>
              <a:rPr sz="4100" spc="-90" dirty="0">
                <a:solidFill>
                  <a:srgbClr val="5E5E5E"/>
                </a:solidFill>
                <a:latin typeface="Tahoma"/>
                <a:cs typeface="Tahoma"/>
              </a:rPr>
              <a:t>i</a:t>
            </a:r>
            <a:endParaRPr sz="41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51553" y="9915928"/>
            <a:ext cx="1811463" cy="439777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9138997" y="9776714"/>
            <a:ext cx="18268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40" dirty="0">
                <a:solidFill>
                  <a:srgbClr val="5E5E5E"/>
                </a:solidFill>
                <a:latin typeface="Tahoma"/>
                <a:cs typeface="Tahoma"/>
              </a:rPr>
              <a:t>ci</a:t>
            </a:r>
            <a:r>
              <a:rPr sz="4100" spc="-55" dirty="0">
                <a:solidFill>
                  <a:srgbClr val="5E5E5E"/>
                </a:solidFill>
                <a:latin typeface="Tahoma"/>
                <a:cs typeface="Tahoma"/>
              </a:rPr>
              <a:t>f</a:t>
            </a:r>
            <a:r>
              <a:rPr sz="4100" spc="-254" dirty="0">
                <a:solidFill>
                  <a:srgbClr val="5E5E5E"/>
                </a:solidFill>
                <a:latin typeface="Tahoma"/>
                <a:cs typeface="Tahoma"/>
              </a:rPr>
              <a:t>r</a:t>
            </a:r>
            <a:r>
              <a:rPr sz="4100" spc="-110" dirty="0">
                <a:solidFill>
                  <a:srgbClr val="5E5E5E"/>
                </a:solidFill>
                <a:latin typeface="Tahoma"/>
                <a:cs typeface="Tahoma"/>
              </a:rPr>
              <a:t>at</a:t>
            </a:r>
            <a:r>
              <a:rPr sz="4100" spc="-114" dirty="0">
                <a:solidFill>
                  <a:srgbClr val="5E5E5E"/>
                </a:solidFill>
                <a:latin typeface="Tahoma"/>
                <a:cs typeface="Tahoma"/>
              </a:rPr>
              <a:t>u</a:t>
            </a:r>
            <a:r>
              <a:rPr sz="4100" spc="-254" dirty="0">
                <a:solidFill>
                  <a:srgbClr val="5E5E5E"/>
                </a:solidFill>
                <a:latin typeface="Tahoma"/>
                <a:cs typeface="Tahoma"/>
              </a:rPr>
              <a:t>r</a:t>
            </a:r>
            <a:r>
              <a:rPr sz="4100" spc="-85" dirty="0">
                <a:solidFill>
                  <a:srgbClr val="5E5E5E"/>
                </a:solidFill>
                <a:latin typeface="Tahoma"/>
                <a:cs typeface="Tahoma"/>
              </a:rPr>
              <a:t>a</a:t>
            </a:r>
            <a:endParaRPr sz="41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4311114" y="4714509"/>
            <a:ext cx="5633720" cy="5044440"/>
            <a:chOff x="14311114" y="4714509"/>
            <a:chExt cx="5633720" cy="5044440"/>
          </a:xfrm>
        </p:grpSpPr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11114" y="8188196"/>
              <a:ext cx="5633440" cy="15706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67621" y="4714509"/>
              <a:ext cx="3120427" cy="425900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6200158" y="6428339"/>
              <a:ext cx="1855470" cy="1937385"/>
            </a:xfrm>
            <a:custGeom>
              <a:avLst/>
              <a:gdLst/>
              <a:ahLst/>
              <a:cxnLst/>
              <a:rect l="l" t="t" r="r" b="b"/>
              <a:pathLst>
                <a:path w="1855469" h="1937384">
                  <a:moveTo>
                    <a:pt x="972654" y="1651850"/>
                  </a:moveTo>
                  <a:lnTo>
                    <a:pt x="968286" y="1630210"/>
                  </a:lnTo>
                  <a:lnTo>
                    <a:pt x="956373" y="1612531"/>
                  </a:lnTo>
                  <a:lnTo>
                    <a:pt x="938695" y="1600619"/>
                  </a:lnTo>
                  <a:lnTo>
                    <a:pt x="917054" y="1596250"/>
                  </a:lnTo>
                  <a:lnTo>
                    <a:pt x="55600" y="1596250"/>
                  </a:lnTo>
                  <a:lnTo>
                    <a:pt x="33959" y="1600619"/>
                  </a:lnTo>
                  <a:lnTo>
                    <a:pt x="16294" y="1612531"/>
                  </a:lnTo>
                  <a:lnTo>
                    <a:pt x="4368" y="1630210"/>
                  </a:lnTo>
                  <a:lnTo>
                    <a:pt x="0" y="1651850"/>
                  </a:lnTo>
                  <a:lnTo>
                    <a:pt x="0" y="1881505"/>
                  </a:lnTo>
                  <a:lnTo>
                    <a:pt x="4368" y="1903145"/>
                  </a:lnTo>
                  <a:lnTo>
                    <a:pt x="16294" y="1920811"/>
                  </a:lnTo>
                  <a:lnTo>
                    <a:pt x="33959" y="1932736"/>
                  </a:lnTo>
                  <a:lnTo>
                    <a:pt x="55600" y="1937105"/>
                  </a:lnTo>
                  <a:lnTo>
                    <a:pt x="917054" y="1937105"/>
                  </a:lnTo>
                  <a:lnTo>
                    <a:pt x="938695" y="1932736"/>
                  </a:lnTo>
                  <a:lnTo>
                    <a:pt x="956373" y="1920811"/>
                  </a:lnTo>
                  <a:lnTo>
                    <a:pt x="968286" y="1903145"/>
                  </a:lnTo>
                  <a:lnTo>
                    <a:pt x="972654" y="1881505"/>
                  </a:lnTo>
                  <a:lnTo>
                    <a:pt x="972654" y="1651850"/>
                  </a:lnTo>
                  <a:close/>
                </a:path>
                <a:path w="1855469" h="1937384">
                  <a:moveTo>
                    <a:pt x="1855343" y="1140968"/>
                  </a:moveTo>
                  <a:lnTo>
                    <a:pt x="1849310" y="1111072"/>
                  </a:lnTo>
                  <a:lnTo>
                    <a:pt x="1832851" y="1086662"/>
                  </a:lnTo>
                  <a:lnTo>
                    <a:pt x="1808441" y="1070203"/>
                  </a:lnTo>
                  <a:lnTo>
                    <a:pt x="1778546" y="1064171"/>
                  </a:lnTo>
                  <a:lnTo>
                    <a:pt x="76809" y="1064171"/>
                  </a:lnTo>
                  <a:lnTo>
                    <a:pt x="46913" y="1070203"/>
                  </a:lnTo>
                  <a:lnTo>
                    <a:pt x="22491" y="1086662"/>
                  </a:lnTo>
                  <a:lnTo>
                    <a:pt x="6032" y="1111072"/>
                  </a:lnTo>
                  <a:lnTo>
                    <a:pt x="0" y="1140968"/>
                  </a:lnTo>
                  <a:lnTo>
                    <a:pt x="0" y="1328242"/>
                  </a:lnTo>
                  <a:lnTo>
                    <a:pt x="6032" y="1358125"/>
                  </a:lnTo>
                  <a:lnTo>
                    <a:pt x="22491" y="1382534"/>
                  </a:lnTo>
                  <a:lnTo>
                    <a:pt x="46913" y="1398981"/>
                  </a:lnTo>
                  <a:lnTo>
                    <a:pt x="76809" y="1405026"/>
                  </a:lnTo>
                  <a:lnTo>
                    <a:pt x="1778546" y="1405026"/>
                  </a:lnTo>
                  <a:lnTo>
                    <a:pt x="1808441" y="1398981"/>
                  </a:lnTo>
                  <a:lnTo>
                    <a:pt x="1832851" y="1382522"/>
                  </a:lnTo>
                  <a:lnTo>
                    <a:pt x="1849310" y="1358112"/>
                  </a:lnTo>
                  <a:lnTo>
                    <a:pt x="1855343" y="1328229"/>
                  </a:lnTo>
                  <a:lnTo>
                    <a:pt x="1855343" y="1140968"/>
                  </a:lnTo>
                  <a:close/>
                </a:path>
                <a:path w="1855469" h="1937384">
                  <a:moveTo>
                    <a:pt x="1855343" y="608876"/>
                  </a:moveTo>
                  <a:lnTo>
                    <a:pt x="1849310" y="578993"/>
                  </a:lnTo>
                  <a:lnTo>
                    <a:pt x="1832851" y="554570"/>
                  </a:lnTo>
                  <a:lnTo>
                    <a:pt x="1808441" y="538124"/>
                  </a:lnTo>
                  <a:lnTo>
                    <a:pt x="1778546" y="532079"/>
                  </a:lnTo>
                  <a:lnTo>
                    <a:pt x="76809" y="532079"/>
                  </a:lnTo>
                  <a:lnTo>
                    <a:pt x="46913" y="538124"/>
                  </a:lnTo>
                  <a:lnTo>
                    <a:pt x="22491" y="554570"/>
                  </a:lnTo>
                  <a:lnTo>
                    <a:pt x="6032" y="578993"/>
                  </a:lnTo>
                  <a:lnTo>
                    <a:pt x="0" y="608876"/>
                  </a:lnTo>
                  <a:lnTo>
                    <a:pt x="0" y="796150"/>
                  </a:lnTo>
                  <a:lnTo>
                    <a:pt x="6032" y="826046"/>
                  </a:lnTo>
                  <a:lnTo>
                    <a:pt x="22491" y="850455"/>
                  </a:lnTo>
                  <a:lnTo>
                    <a:pt x="46913" y="866914"/>
                  </a:lnTo>
                  <a:lnTo>
                    <a:pt x="76809" y="872947"/>
                  </a:lnTo>
                  <a:lnTo>
                    <a:pt x="1778546" y="872947"/>
                  </a:lnTo>
                  <a:lnTo>
                    <a:pt x="1808441" y="866914"/>
                  </a:lnTo>
                  <a:lnTo>
                    <a:pt x="1832851" y="850455"/>
                  </a:lnTo>
                  <a:lnTo>
                    <a:pt x="1849310" y="826046"/>
                  </a:lnTo>
                  <a:lnTo>
                    <a:pt x="1855343" y="796150"/>
                  </a:lnTo>
                  <a:lnTo>
                    <a:pt x="1855343" y="608876"/>
                  </a:lnTo>
                  <a:close/>
                </a:path>
                <a:path w="1855469" h="1937384">
                  <a:moveTo>
                    <a:pt x="1855343" y="76796"/>
                  </a:moveTo>
                  <a:lnTo>
                    <a:pt x="1849310" y="46901"/>
                  </a:lnTo>
                  <a:lnTo>
                    <a:pt x="1832851" y="22491"/>
                  </a:lnTo>
                  <a:lnTo>
                    <a:pt x="1808441" y="6032"/>
                  </a:lnTo>
                  <a:lnTo>
                    <a:pt x="1778546" y="0"/>
                  </a:lnTo>
                  <a:lnTo>
                    <a:pt x="76809" y="0"/>
                  </a:lnTo>
                  <a:lnTo>
                    <a:pt x="46913" y="6032"/>
                  </a:lnTo>
                  <a:lnTo>
                    <a:pt x="22491" y="22491"/>
                  </a:lnTo>
                  <a:lnTo>
                    <a:pt x="6032" y="46901"/>
                  </a:lnTo>
                  <a:lnTo>
                    <a:pt x="0" y="76796"/>
                  </a:lnTo>
                  <a:lnTo>
                    <a:pt x="0" y="264071"/>
                  </a:lnTo>
                  <a:lnTo>
                    <a:pt x="6032" y="293954"/>
                  </a:lnTo>
                  <a:lnTo>
                    <a:pt x="22491" y="318376"/>
                  </a:lnTo>
                  <a:lnTo>
                    <a:pt x="46913" y="334822"/>
                  </a:lnTo>
                  <a:lnTo>
                    <a:pt x="76809" y="340868"/>
                  </a:lnTo>
                  <a:lnTo>
                    <a:pt x="1778546" y="340868"/>
                  </a:lnTo>
                  <a:lnTo>
                    <a:pt x="1808441" y="334822"/>
                  </a:lnTo>
                  <a:lnTo>
                    <a:pt x="1832851" y="318376"/>
                  </a:lnTo>
                  <a:lnTo>
                    <a:pt x="1849310" y="293954"/>
                  </a:lnTo>
                  <a:lnTo>
                    <a:pt x="1855343" y="264071"/>
                  </a:lnTo>
                  <a:lnTo>
                    <a:pt x="1855343" y="76796"/>
                  </a:lnTo>
                  <a:close/>
                </a:path>
              </a:pathLst>
            </a:custGeom>
            <a:solidFill>
              <a:srgbClr val="10FF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783395" y="4723968"/>
              <a:ext cx="904651" cy="165655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761637" y="4719358"/>
              <a:ext cx="920013" cy="91321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567620" y="8588381"/>
              <a:ext cx="3120427" cy="385131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5759689" y="4780837"/>
            <a:ext cx="1748789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CIPHER</a:t>
            </a:r>
            <a:endParaRPr sz="3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759689" y="5242133"/>
            <a:ext cx="1212850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b="1" spc="35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09448" y="4714509"/>
            <a:ext cx="5633720" cy="5044440"/>
            <a:chOff x="309448" y="4714509"/>
            <a:chExt cx="5633720" cy="5044440"/>
          </a:xfrm>
        </p:grpSpPr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9448" y="8188196"/>
              <a:ext cx="5633440" cy="15706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65954" y="4714509"/>
              <a:ext cx="3120427" cy="425900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198497" y="6428339"/>
              <a:ext cx="1855470" cy="1937385"/>
            </a:xfrm>
            <a:custGeom>
              <a:avLst/>
              <a:gdLst/>
              <a:ahLst/>
              <a:cxnLst/>
              <a:rect l="l" t="t" r="r" b="b"/>
              <a:pathLst>
                <a:path w="1855470" h="1937384">
                  <a:moveTo>
                    <a:pt x="972642" y="1651850"/>
                  </a:moveTo>
                  <a:lnTo>
                    <a:pt x="968273" y="1630210"/>
                  </a:lnTo>
                  <a:lnTo>
                    <a:pt x="956360" y="1612531"/>
                  </a:lnTo>
                  <a:lnTo>
                    <a:pt x="938682" y="1600619"/>
                  </a:lnTo>
                  <a:lnTo>
                    <a:pt x="917041" y="1596250"/>
                  </a:lnTo>
                  <a:lnTo>
                    <a:pt x="55600" y="1596250"/>
                  </a:lnTo>
                  <a:lnTo>
                    <a:pt x="33959" y="1600619"/>
                  </a:lnTo>
                  <a:lnTo>
                    <a:pt x="16281" y="1612531"/>
                  </a:lnTo>
                  <a:lnTo>
                    <a:pt x="4368" y="1630210"/>
                  </a:lnTo>
                  <a:lnTo>
                    <a:pt x="0" y="1651850"/>
                  </a:lnTo>
                  <a:lnTo>
                    <a:pt x="0" y="1881505"/>
                  </a:lnTo>
                  <a:lnTo>
                    <a:pt x="4368" y="1903145"/>
                  </a:lnTo>
                  <a:lnTo>
                    <a:pt x="16281" y="1920811"/>
                  </a:lnTo>
                  <a:lnTo>
                    <a:pt x="33959" y="1932736"/>
                  </a:lnTo>
                  <a:lnTo>
                    <a:pt x="55600" y="1937105"/>
                  </a:lnTo>
                  <a:lnTo>
                    <a:pt x="917041" y="1937105"/>
                  </a:lnTo>
                  <a:lnTo>
                    <a:pt x="938682" y="1932736"/>
                  </a:lnTo>
                  <a:lnTo>
                    <a:pt x="956360" y="1920811"/>
                  </a:lnTo>
                  <a:lnTo>
                    <a:pt x="968273" y="1903145"/>
                  </a:lnTo>
                  <a:lnTo>
                    <a:pt x="972642" y="1881505"/>
                  </a:lnTo>
                  <a:lnTo>
                    <a:pt x="972642" y="1651850"/>
                  </a:lnTo>
                  <a:close/>
                </a:path>
                <a:path w="1855470" h="1937384">
                  <a:moveTo>
                    <a:pt x="1855330" y="1140968"/>
                  </a:moveTo>
                  <a:lnTo>
                    <a:pt x="1849297" y="1111072"/>
                  </a:lnTo>
                  <a:lnTo>
                    <a:pt x="1832838" y="1086662"/>
                  </a:lnTo>
                  <a:lnTo>
                    <a:pt x="1808429" y="1070203"/>
                  </a:lnTo>
                  <a:lnTo>
                    <a:pt x="1778533" y="1064171"/>
                  </a:lnTo>
                  <a:lnTo>
                    <a:pt x="76796" y="1064171"/>
                  </a:lnTo>
                  <a:lnTo>
                    <a:pt x="46901" y="1070203"/>
                  </a:lnTo>
                  <a:lnTo>
                    <a:pt x="22491" y="1086662"/>
                  </a:lnTo>
                  <a:lnTo>
                    <a:pt x="6032" y="1111072"/>
                  </a:lnTo>
                  <a:lnTo>
                    <a:pt x="0" y="1140968"/>
                  </a:lnTo>
                  <a:lnTo>
                    <a:pt x="0" y="1328242"/>
                  </a:lnTo>
                  <a:lnTo>
                    <a:pt x="6032" y="1358125"/>
                  </a:lnTo>
                  <a:lnTo>
                    <a:pt x="22491" y="1382534"/>
                  </a:lnTo>
                  <a:lnTo>
                    <a:pt x="46901" y="1398981"/>
                  </a:lnTo>
                  <a:lnTo>
                    <a:pt x="76796" y="1405026"/>
                  </a:lnTo>
                  <a:lnTo>
                    <a:pt x="1778533" y="1405026"/>
                  </a:lnTo>
                  <a:lnTo>
                    <a:pt x="1808429" y="1398981"/>
                  </a:lnTo>
                  <a:lnTo>
                    <a:pt x="1832838" y="1382522"/>
                  </a:lnTo>
                  <a:lnTo>
                    <a:pt x="1849297" y="1358112"/>
                  </a:lnTo>
                  <a:lnTo>
                    <a:pt x="1855330" y="1328229"/>
                  </a:lnTo>
                  <a:lnTo>
                    <a:pt x="1855330" y="1140968"/>
                  </a:lnTo>
                  <a:close/>
                </a:path>
                <a:path w="1855470" h="1937384">
                  <a:moveTo>
                    <a:pt x="1855330" y="608876"/>
                  </a:moveTo>
                  <a:lnTo>
                    <a:pt x="1849297" y="578993"/>
                  </a:lnTo>
                  <a:lnTo>
                    <a:pt x="1832838" y="554570"/>
                  </a:lnTo>
                  <a:lnTo>
                    <a:pt x="1808429" y="538124"/>
                  </a:lnTo>
                  <a:lnTo>
                    <a:pt x="1778533" y="532079"/>
                  </a:lnTo>
                  <a:lnTo>
                    <a:pt x="76796" y="532079"/>
                  </a:lnTo>
                  <a:lnTo>
                    <a:pt x="46901" y="538124"/>
                  </a:lnTo>
                  <a:lnTo>
                    <a:pt x="22491" y="554570"/>
                  </a:lnTo>
                  <a:lnTo>
                    <a:pt x="6032" y="578993"/>
                  </a:lnTo>
                  <a:lnTo>
                    <a:pt x="0" y="608876"/>
                  </a:lnTo>
                  <a:lnTo>
                    <a:pt x="0" y="796150"/>
                  </a:lnTo>
                  <a:lnTo>
                    <a:pt x="6032" y="826046"/>
                  </a:lnTo>
                  <a:lnTo>
                    <a:pt x="22491" y="850455"/>
                  </a:lnTo>
                  <a:lnTo>
                    <a:pt x="46901" y="866914"/>
                  </a:lnTo>
                  <a:lnTo>
                    <a:pt x="76796" y="872947"/>
                  </a:lnTo>
                  <a:lnTo>
                    <a:pt x="1778533" y="872947"/>
                  </a:lnTo>
                  <a:lnTo>
                    <a:pt x="1808429" y="866914"/>
                  </a:lnTo>
                  <a:lnTo>
                    <a:pt x="1832838" y="850455"/>
                  </a:lnTo>
                  <a:lnTo>
                    <a:pt x="1849297" y="826046"/>
                  </a:lnTo>
                  <a:lnTo>
                    <a:pt x="1855330" y="796150"/>
                  </a:lnTo>
                  <a:lnTo>
                    <a:pt x="1855330" y="608876"/>
                  </a:lnTo>
                  <a:close/>
                </a:path>
                <a:path w="1855470" h="1937384">
                  <a:moveTo>
                    <a:pt x="1855330" y="76796"/>
                  </a:moveTo>
                  <a:lnTo>
                    <a:pt x="1849297" y="46901"/>
                  </a:lnTo>
                  <a:lnTo>
                    <a:pt x="1832838" y="22491"/>
                  </a:lnTo>
                  <a:lnTo>
                    <a:pt x="1808429" y="6032"/>
                  </a:lnTo>
                  <a:lnTo>
                    <a:pt x="1778533" y="0"/>
                  </a:lnTo>
                  <a:lnTo>
                    <a:pt x="76796" y="0"/>
                  </a:lnTo>
                  <a:lnTo>
                    <a:pt x="46901" y="6032"/>
                  </a:lnTo>
                  <a:lnTo>
                    <a:pt x="22491" y="22491"/>
                  </a:lnTo>
                  <a:lnTo>
                    <a:pt x="6032" y="46901"/>
                  </a:lnTo>
                  <a:lnTo>
                    <a:pt x="0" y="76796"/>
                  </a:lnTo>
                  <a:lnTo>
                    <a:pt x="0" y="264071"/>
                  </a:lnTo>
                  <a:lnTo>
                    <a:pt x="6032" y="293954"/>
                  </a:lnTo>
                  <a:lnTo>
                    <a:pt x="22491" y="318376"/>
                  </a:lnTo>
                  <a:lnTo>
                    <a:pt x="46901" y="334822"/>
                  </a:lnTo>
                  <a:lnTo>
                    <a:pt x="76796" y="340868"/>
                  </a:lnTo>
                  <a:lnTo>
                    <a:pt x="1778533" y="340868"/>
                  </a:lnTo>
                  <a:lnTo>
                    <a:pt x="1808429" y="334822"/>
                  </a:lnTo>
                  <a:lnTo>
                    <a:pt x="1832838" y="318376"/>
                  </a:lnTo>
                  <a:lnTo>
                    <a:pt x="1849297" y="293954"/>
                  </a:lnTo>
                  <a:lnTo>
                    <a:pt x="1855330" y="264071"/>
                  </a:lnTo>
                  <a:lnTo>
                    <a:pt x="1855330" y="76796"/>
                  </a:lnTo>
                  <a:close/>
                </a:path>
              </a:pathLst>
            </a:custGeom>
            <a:solidFill>
              <a:srgbClr val="EBE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81726" y="4723968"/>
              <a:ext cx="904655" cy="165655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59966" y="4719358"/>
              <a:ext cx="920010" cy="91321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65954" y="8588381"/>
              <a:ext cx="3120427" cy="385131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758016" y="4780837"/>
            <a:ext cx="1409700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b="1" spc="-95" dirty="0">
                <a:solidFill>
                  <a:srgbClr val="FFFFFF"/>
                </a:solidFill>
                <a:latin typeface="Arial"/>
                <a:cs typeface="Arial"/>
              </a:rPr>
              <a:t>PL</a:t>
            </a:r>
            <a:r>
              <a:rPr sz="3600" b="1" spc="1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b="1" spc="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600" b="1" spc="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3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758016" y="5242133"/>
            <a:ext cx="1212850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b="1" spc="35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721759" y="5868099"/>
            <a:ext cx="10631170" cy="2933065"/>
            <a:chOff x="4721759" y="5868099"/>
            <a:chExt cx="10631170" cy="2933065"/>
          </a:xfrm>
        </p:grpSpPr>
        <p:sp>
          <p:nvSpPr>
            <p:cNvPr id="44" name="object 44"/>
            <p:cNvSpPr/>
            <p:nvPr/>
          </p:nvSpPr>
          <p:spPr>
            <a:xfrm>
              <a:off x="10266496" y="5868099"/>
              <a:ext cx="1116330" cy="1111250"/>
            </a:xfrm>
            <a:custGeom>
              <a:avLst/>
              <a:gdLst/>
              <a:ahLst/>
              <a:cxnLst/>
              <a:rect l="l" t="t" r="r" b="b"/>
              <a:pathLst>
                <a:path w="1116329" h="1111250">
                  <a:moveTo>
                    <a:pt x="595528" y="1109980"/>
                  </a:moveTo>
                  <a:lnTo>
                    <a:pt x="520515" y="1109980"/>
                  </a:lnTo>
                  <a:lnTo>
                    <a:pt x="542556" y="1111250"/>
                  </a:lnTo>
                  <a:lnTo>
                    <a:pt x="573487" y="1111250"/>
                  </a:lnTo>
                  <a:lnTo>
                    <a:pt x="595528" y="1109980"/>
                  </a:lnTo>
                  <a:close/>
                </a:path>
                <a:path w="1116329" h="1111250">
                  <a:moveTo>
                    <a:pt x="710456" y="1018540"/>
                  </a:moveTo>
                  <a:lnTo>
                    <a:pt x="405670" y="1018540"/>
                  </a:lnTo>
                  <a:lnTo>
                    <a:pt x="472066" y="1035050"/>
                  </a:lnTo>
                  <a:lnTo>
                    <a:pt x="478234" y="1037590"/>
                  </a:lnTo>
                  <a:lnTo>
                    <a:pt x="483793" y="1042670"/>
                  </a:lnTo>
                  <a:lnTo>
                    <a:pt x="488151" y="1047750"/>
                  </a:lnTo>
                  <a:lnTo>
                    <a:pt x="490714" y="1054100"/>
                  </a:lnTo>
                  <a:lnTo>
                    <a:pt x="502159" y="1102360"/>
                  </a:lnTo>
                  <a:lnTo>
                    <a:pt x="504117" y="1109980"/>
                  </a:lnTo>
                  <a:lnTo>
                    <a:pt x="612292" y="1109980"/>
                  </a:lnTo>
                  <a:lnTo>
                    <a:pt x="615915" y="1094740"/>
                  </a:lnTo>
                  <a:lnTo>
                    <a:pt x="625412" y="1054100"/>
                  </a:lnTo>
                  <a:lnTo>
                    <a:pt x="627975" y="1047750"/>
                  </a:lnTo>
                  <a:lnTo>
                    <a:pt x="632333" y="1042670"/>
                  </a:lnTo>
                  <a:lnTo>
                    <a:pt x="637893" y="1037590"/>
                  </a:lnTo>
                  <a:lnTo>
                    <a:pt x="644061" y="1035050"/>
                  </a:lnTo>
                  <a:lnTo>
                    <a:pt x="710456" y="1018540"/>
                  </a:lnTo>
                  <a:close/>
                </a:path>
                <a:path w="1116329" h="1111250">
                  <a:moveTo>
                    <a:pt x="922405" y="886460"/>
                  </a:moveTo>
                  <a:lnTo>
                    <a:pt x="193637" y="886460"/>
                  </a:lnTo>
                  <a:lnTo>
                    <a:pt x="200160" y="889000"/>
                  </a:lnTo>
                  <a:lnTo>
                    <a:pt x="205456" y="892810"/>
                  </a:lnTo>
                  <a:lnTo>
                    <a:pt x="253455" y="937260"/>
                  </a:lnTo>
                  <a:lnTo>
                    <a:pt x="257704" y="941070"/>
                  </a:lnTo>
                  <a:lnTo>
                    <a:pt x="260648" y="947420"/>
                  </a:lnTo>
                  <a:lnTo>
                    <a:pt x="262021" y="955040"/>
                  </a:lnTo>
                  <a:lnTo>
                    <a:pt x="261559" y="961390"/>
                  </a:lnTo>
                  <a:lnTo>
                    <a:pt x="250669" y="1003300"/>
                  </a:lnTo>
                  <a:lnTo>
                    <a:pt x="248439" y="1010920"/>
                  </a:lnTo>
                  <a:lnTo>
                    <a:pt x="246994" y="1017270"/>
                  </a:lnTo>
                  <a:lnTo>
                    <a:pt x="247549" y="1018540"/>
                  </a:lnTo>
                  <a:lnTo>
                    <a:pt x="253968" y="1022350"/>
                  </a:lnTo>
                  <a:lnTo>
                    <a:pt x="327871" y="1061720"/>
                  </a:lnTo>
                  <a:lnTo>
                    <a:pt x="335400" y="1065530"/>
                  </a:lnTo>
                  <a:lnTo>
                    <a:pt x="342122" y="1069340"/>
                  </a:lnTo>
                  <a:lnTo>
                    <a:pt x="342960" y="1069340"/>
                  </a:lnTo>
                  <a:lnTo>
                    <a:pt x="347996" y="1064260"/>
                  </a:lnTo>
                  <a:lnTo>
                    <a:pt x="380843" y="1026160"/>
                  </a:lnTo>
                  <a:lnTo>
                    <a:pt x="385936" y="1022350"/>
                  </a:lnTo>
                  <a:lnTo>
                    <a:pt x="392314" y="1018540"/>
                  </a:lnTo>
                  <a:lnTo>
                    <a:pt x="868766" y="1018540"/>
                  </a:lnTo>
                  <a:lnTo>
                    <a:pt x="869048" y="1017270"/>
                  </a:lnTo>
                  <a:lnTo>
                    <a:pt x="867687" y="1010920"/>
                  </a:lnTo>
                  <a:lnTo>
                    <a:pt x="865457" y="1003300"/>
                  </a:lnTo>
                  <a:lnTo>
                    <a:pt x="854567" y="961390"/>
                  </a:lnTo>
                  <a:lnTo>
                    <a:pt x="910586" y="892810"/>
                  </a:lnTo>
                  <a:lnTo>
                    <a:pt x="915883" y="889000"/>
                  </a:lnTo>
                  <a:lnTo>
                    <a:pt x="922405" y="886460"/>
                  </a:lnTo>
                  <a:close/>
                </a:path>
                <a:path w="1116329" h="1111250">
                  <a:moveTo>
                    <a:pt x="868211" y="1018540"/>
                  </a:moveTo>
                  <a:lnTo>
                    <a:pt x="723766" y="1018540"/>
                  </a:lnTo>
                  <a:lnTo>
                    <a:pt x="730115" y="1022350"/>
                  </a:lnTo>
                  <a:lnTo>
                    <a:pt x="735199" y="1026160"/>
                  </a:lnTo>
                  <a:lnTo>
                    <a:pt x="768130" y="1064260"/>
                  </a:lnTo>
                  <a:lnTo>
                    <a:pt x="772894" y="1069340"/>
                  </a:lnTo>
                  <a:lnTo>
                    <a:pt x="773732" y="1069340"/>
                  </a:lnTo>
                  <a:lnTo>
                    <a:pt x="862075" y="1022350"/>
                  </a:lnTo>
                  <a:lnTo>
                    <a:pt x="868211" y="1018540"/>
                  </a:lnTo>
                  <a:close/>
                </a:path>
                <a:path w="1116329" h="1111250">
                  <a:moveTo>
                    <a:pt x="1050593" y="816610"/>
                  </a:moveTo>
                  <a:lnTo>
                    <a:pt x="65538" y="816610"/>
                  </a:lnTo>
                  <a:lnTo>
                    <a:pt x="69163" y="822960"/>
                  </a:lnTo>
                  <a:lnTo>
                    <a:pt x="73623" y="830580"/>
                  </a:lnTo>
                  <a:lnTo>
                    <a:pt x="116579" y="895350"/>
                  </a:lnTo>
                  <a:lnTo>
                    <a:pt x="121598" y="901700"/>
                  </a:lnTo>
                  <a:lnTo>
                    <a:pt x="126058" y="906780"/>
                  </a:lnTo>
                  <a:lnTo>
                    <a:pt x="126337" y="908050"/>
                  </a:lnTo>
                  <a:lnTo>
                    <a:pt x="126617" y="908050"/>
                  </a:lnTo>
                  <a:lnTo>
                    <a:pt x="133255" y="905510"/>
                  </a:lnTo>
                  <a:lnTo>
                    <a:pt x="141062" y="902970"/>
                  </a:lnTo>
                  <a:lnTo>
                    <a:pt x="180357" y="887730"/>
                  </a:lnTo>
                  <a:lnTo>
                    <a:pt x="186749" y="886460"/>
                  </a:lnTo>
                  <a:lnTo>
                    <a:pt x="1005444" y="886460"/>
                  </a:lnTo>
                  <a:lnTo>
                    <a:pt x="1042509" y="830580"/>
                  </a:lnTo>
                  <a:lnTo>
                    <a:pt x="1046970" y="822960"/>
                  </a:lnTo>
                  <a:lnTo>
                    <a:pt x="1050593" y="816610"/>
                  </a:lnTo>
                  <a:close/>
                </a:path>
                <a:path w="1116329" h="1111250">
                  <a:moveTo>
                    <a:pt x="1005444" y="886460"/>
                  </a:moveTo>
                  <a:lnTo>
                    <a:pt x="929293" y="886460"/>
                  </a:lnTo>
                  <a:lnTo>
                    <a:pt x="935685" y="887730"/>
                  </a:lnTo>
                  <a:lnTo>
                    <a:pt x="974982" y="902970"/>
                  </a:lnTo>
                  <a:lnTo>
                    <a:pt x="982783" y="905510"/>
                  </a:lnTo>
                  <a:lnTo>
                    <a:pt x="989516" y="908050"/>
                  </a:lnTo>
                  <a:lnTo>
                    <a:pt x="990071" y="908050"/>
                  </a:lnTo>
                  <a:lnTo>
                    <a:pt x="994532" y="901700"/>
                  </a:lnTo>
                  <a:lnTo>
                    <a:pt x="999547" y="895350"/>
                  </a:lnTo>
                  <a:lnTo>
                    <a:pt x="1005444" y="886460"/>
                  </a:lnTo>
                  <a:close/>
                </a:path>
                <a:path w="1116329" h="1111250">
                  <a:moveTo>
                    <a:pt x="71620" y="294640"/>
                  </a:moveTo>
                  <a:lnTo>
                    <a:pt x="64110" y="294640"/>
                  </a:lnTo>
                  <a:lnTo>
                    <a:pt x="61043" y="300990"/>
                  </a:lnTo>
                  <a:lnTo>
                    <a:pt x="26748" y="386080"/>
                  </a:lnTo>
                  <a:lnTo>
                    <a:pt x="21433" y="401320"/>
                  </a:lnTo>
                  <a:lnTo>
                    <a:pt x="27009" y="405130"/>
                  </a:lnTo>
                  <a:lnTo>
                    <a:pt x="33980" y="410210"/>
                  </a:lnTo>
                  <a:lnTo>
                    <a:pt x="71359" y="435610"/>
                  </a:lnTo>
                  <a:lnTo>
                    <a:pt x="76059" y="440690"/>
                  </a:lnTo>
                  <a:lnTo>
                    <a:pt x="79479" y="445770"/>
                  </a:lnTo>
                  <a:lnTo>
                    <a:pt x="81278" y="452120"/>
                  </a:lnTo>
                  <a:lnTo>
                    <a:pt x="81117" y="459740"/>
                  </a:lnTo>
                  <a:lnTo>
                    <a:pt x="73363" y="511810"/>
                  </a:lnTo>
                  <a:lnTo>
                    <a:pt x="14463" y="548640"/>
                  </a:lnTo>
                  <a:lnTo>
                    <a:pt x="6377" y="551180"/>
                  </a:lnTo>
                  <a:lnTo>
                    <a:pt x="0" y="553720"/>
                  </a:lnTo>
                  <a:lnTo>
                    <a:pt x="8625" y="650240"/>
                  </a:lnTo>
                  <a:lnTo>
                    <a:pt x="10019" y="659130"/>
                  </a:lnTo>
                  <a:lnTo>
                    <a:pt x="10874" y="665480"/>
                  </a:lnTo>
                  <a:lnTo>
                    <a:pt x="11152" y="666750"/>
                  </a:lnTo>
                  <a:lnTo>
                    <a:pt x="18105" y="668020"/>
                  </a:lnTo>
                  <a:lnTo>
                    <a:pt x="26748" y="669290"/>
                  </a:lnTo>
                  <a:lnTo>
                    <a:pt x="69965" y="673100"/>
                  </a:lnTo>
                  <a:lnTo>
                    <a:pt x="76231" y="675640"/>
                  </a:lnTo>
                  <a:lnTo>
                    <a:pt x="109609" y="746760"/>
                  </a:lnTo>
                  <a:lnTo>
                    <a:pt x="110977" y="753110"/>
                  </a:lnTo>
                  <a:lnTo>
                    <a:pt x="110558" y="760730"/>
                  </a:lnTo>
                  <a:lnTo>
                    <a:pt x="108467" y="767080"/>
                  </a:lnTo>
                  <a:lnTo>
                    <a:pt x="104816" y="772160"/>
                  </a:lnTo>
                  <a:lnTo>
                    <a:pt x="75279" y="803910"/>
                  </a:lnTo>
                  <a:lnTo>
                    <a:pt x="69703" y="810260"/>
                  </a:lnTo>
                  <a:lnTo>
                    <a:pt x="64981" y="816610"/>
                  </a:lnTo>
                  <a:lnTo>
                    <a:pt x="1051148" y="816610"/>
                  </a:lnTo>
                  <a:lnTo>
                    <a:pt x="1049372" y="814070"/>
                  </a:lnTo>
                  <a:lnTo>
                    <a:pt x="557634" y="814070"/>
                  </a:lnTo>
                  <a:lnTo>
                    <a:pt x="511524" y="808990"/>
                  </a:lnTo>
                  <a:lnTo>
                    <a:pt x="468106" y="797560"/>
                  </a:lnTo>
                  <a:lnTo>
                    <a:pt x="428111" y="778510"/>
                  </a:lnTo>
                  <a:lnTo>
                    <a:pt x="392267" y="753110"/>
                  </a:lnTo>
                  <a:lnTo>
                    <a:pt x="361305" y="722630"/>
                  </a:lnTo>
                  <a:lnTo>
                    <a:pt x="335953" y="687070"/>
                  </a:lnTo>
                  <a:lnTo>
                    <a:pt x="316941" y="646430"/>
                  </a:lnTo>
                  <a:lnTo>
                    <a:pt x="304999" y="603250"/>
                  </a:lnTo>
                  <a:lnTo>
                    <a:pt x="300968" y="557530"/>
                  </a:lnTo>
                  <a:lnTo>
                    <a:pt x="301086" y="553720"/>
                  </a:lnTo>
                  <a:lnTo>
                    <a:pt x="304990" y="510540"/>
                  </a:lnTo>
                  <a:lnTo>
                    <a:pt x="316909" y="467360"/>
                  </a:lnTo>
                  <a:lnTo>
                    <a:pt x="335890" y="426720"/>
                  </a:lnTo>
                  <a:lnTo>
                    <a:pt x="361212" y="391160"/>
                  </a:lnTo>
                  <a:lnTo>
                    <a:pt x="392151" y="360680"/>
                  </a:lnTo>
                  <a:lnTo>
                    <a:pt x="427985" y="335280"/>
                  </a:lnTo>
                  <a:lnTo>
                    <a:pt x="467992" y="316230"/>
                  </a:lnTo>
                  <a:lnTo>
                    <a:pt x="511449" y="304800"/>
                  </a:lnTo>
                  <a:lnTo>
                    <a:pt x="534542" y="302260"/>
                  </a:lnTo>
                  <a:lnTo>
                    <a:pt x="126599" y="302260"/>
                  </a:lnTo>
                  <a:lnTo>
                    <a:pt x="79984" y="295910"/>
                  </a:lnTo>
                  <a:lnTo>
                    <a:pt x="71620" y="294640"/>
                  </a:lnTo>
                  <a:close/>
                </a:path>
                <a:path w="1116329" h="1111250">
                  <a:moveTo>
                    <a:pt x="975345" y="299720"/>
                  </a:moveTo>
                  <a:lnTo>
                    <a:pt x="557634" y="299720"/>
                  </a:lnTo>
                  <a:lnTo>
                    <a:pt x="603741" y="304800"/>
                  </a:lnTo>
                  <a:lnTo>
                    <a:pt x="647156" y="316230"/>
                  </a:lnTo>
                  <a:lnTo>
                    <a:pt x="687149" y="335280"/>
                  </a:lnTo>
                  <a:lnTo>
                    <a:pt x="722992" y="360680"/>
                  </a:lnTo>
                  <a:lnTo>
                    <a:pt x="753953" y="391160"/>
                  </a:lnTo>
                  <a:lnTo>
                    <a:pt x="779305" y="426720"/>
                  </a:lnTo>
                  <a:lnTo>
                    <a:pt x="798316" y="467360"/>
                  </a:lnTo>
                  <a:lnTo>
                    <a:pt x="810258" y="510540"/>
                  </a:lnTo>
                  <a:lnTo>
                    <a:pt x="814171" y="553720"/>
                  </a:lnTo>
                  <a:lnTo>
                    <a:pt x="814289" y="557530"/>
                  </a:lnTo>
                  <a:lnTo>
                    <a:pt x="810258" y="603250"/>
                  </a:lnTo>
                  <a:lnTo>
                    <a:pt x="798316" y="646430"/>
                  </a:lnTo>
                  <a:lnTo>
                    <a:pt x="779305" y="687070"/>
                  </a:lnTo>
                  <a:lnTo>
                    <a:pt x="753953" y="722630"/>
                  </a:lnTo>
                  <a:lnTo>
                    <a:pt x="722992" y="753110"/>
                  </a:lnTo>
                  <a:lnTo>
                    <a:pt x="687149" y="778510"/>
                  </a:lnTo>
                  <a:lnTo>
                    <a:pt x="647156" y="797560"/>
                  </a:lnTo>
                  <a:lnTo>
                    <a:pt x="603741" y="808990"/>
                  </a:lnTo>
                  <a:lnTo>
                    <a:pt x="557634" y="814070"/>
                  </a:lnTo>
                  <a:lnTo>
                    <a:pt x="1049372" y="814070"/>
                  </a:lnTo>
                  <a:lnTo>
                    <a:pt x="1046708" y="810260"/>
                  </a:lnTo>
                  <a:lnTo>
                    <a:pt x="1040844" y="803910"/>
                  </a:lnTo>
                  <a:lnTo>
                    <a:pt x="1011222" y="772160"/>
                  </a:lnTo>
                  <a:lnTo>
                    <a:pt x="1007706" y="765810"/>
                  </a:lnTo>
                  <a:lnTo>
                    <a:pt x="1005632" y="759460"/>
                  </a:lnTo>
                  <a:lnTo>
                    <a:pt x="1005178" y="753110"/>
                  </a:lnTo>
                  <a:lnTo>
                    <a:pt x="1006521" y="746760"/>
                  </a:lnTo>
                  <a:lnTo>
                    <a:pt x="1026300" y="689610"/>
                  </a:lnTo>
                  <a:lnTo>
                    <a:pt x="1089293" y="668020"/>
                  </a:lnTo>
                  <a:lnTo>
                    <a:pt x="1097659" y="668020"/>
                  </a:lnTo>
                  <a:lnTo>
                    <a:pt x="1104696" y="666750"/>
                  </a:lnTo>
                  <a:lnTo>
                    <a:pt x="1104978" y="665480"/>
                  </a:lnTo>
                  <a:lnTo>
                    <a:pt x="1106026" y="657860"/>
                  </a:lnTo>
                  <a:lnTo>
                    <a:pt x="1107418" y="650240"/>
                  </a:lnTo>
                  <a:lnTo>
                    <a:pt x="1115261" y="570230"/>
                  </a:lnTo>
                  <a:lnTo>
                    <a:pt x="1115816" y="561340"/>
                  </a:lnTo>
                  <a:lnTo>
                    <a:pt x="1116004" y="557530"/>
                  </a:lnTo>
                  <a:lnTo>
                    <a:pt x="1116130" y="553720"/>
                  </a:lnTo>
                  <a:lnTo>
                    <a:pt x="1115292" y="553720"/>
                  </a:lnTo>
                  <a:lnTo>
                    <a:pt x="1108884" y="551180"/>
                  </a:lnTo>
                  <a:lnTo>
                    <a:pt x="1058100" y="533400"/>
                  </a:lnTo>
                  <a:lnTo>
                    <a:pt x="1034143" y="459740"/>
                  </a:lnTo>
                  <a:lnTo>
                    <a:pt x="1033980" y="452120"/>
                  </a:lnTo>
                  <a:lnTo>
                    <a:pt x="1035779" y="445770"/>
                  </a:lnTo>
                  <a:lnTo>
                    <a:pt x="1039199" y="440690"/>
                  </a:lnTo>
                  <a:lnTo>
                    <a:pt x="1043902" y="435610"/>
                  </a:lnTo>
                  <a:lnTo>
                    <a:pt x="1081272" y="410210"/>
                  </a:lnTo>
                  <a:lnTo>
                    <a:pt x="1088246" y="405130"/>
                  </a:lnTo>
                  <a:lnTo>
                    <a:pt x="1094099" y="401320"/>
                  </a:lnTo>
                  <a:lnTo>
                    <a:pt x="1093827" y="401320"/>
                  </a:lnTo>
                  <a:lnTo>
                    <a:pt x="1093827" y="400050"/>
                  </a:lnTo>
                  <a:lnTo>
                    <a:pt x="1091293" y="393700"/>
                  </a:lnTo>
                  <a:lnTo>
                    <a:pt x="1088508" y="386080"/>
                  </a:lnTo>
                  <a:lnTo>
                    <a:pt x="1057838" y="309880"/>
                  </a:lnTo>
                  <a:lnTo>
                    <a:pt x="1054733" y="302260"/>
                  </a:lnTo>
                  <a:lnTo>
                    <a:pt x="982053" y="302260"/>
                  </a:lnTo>
                  <a:lnTo>
                    <a:pt x="975345" y="299720"/>
                  </a:lnTo>
                  <a:close/>
                </a:path>
                <a:path w="1116329" h="1111250">
                  <a:moveTo>
                    <a:pt x="557634" y="391160"/>
                  </a:moveTo>
                  <a:lnTo>
                    <a:pt x="513492" y="397510"/>
                  </a:lnTo>
                  <a:lnTo>
                    <a:pt x="473851" y="414020"/>
                  </a:lnTo>
                  <a:lnTo>
                    <a:pt x="440283" y="439420"/>
                  </a:lnTo>
                  <a:lnTo>
                    <a:pt x="414359" y="473710"/>
                  </a:lnTo>
                  <a:lnTo>
                    <a:pt x="397652" y="513080"/>
                  </a:lnTo>
                  <a:lnTo>
                    <a:pt x="391733" y="557530"/>
                  </a:lnTo>
                  <a:lnTo>
                    <a:pt x="397652" y="600710"/>
                  </a:lnTo>
                  <a:lnTo>
                    <a:pt x="414359" y="641350"/>
                  </a:lnTo>
                  <a:lnTo>
                    <a:pt x="440283" y="674370"/>
                  </a:lnTo>
                  <a:lnTo>
                    <a:pt x="473851" y="699770"/>
                  </a:lnTo>
                  <a:lnTo>
                    <a:pt x="513492" y="717550"/>
                  </a:lnTo>
                  <a:lnTo>
                    <a:pt x="557634" y="722630"/>
                  </a:lnTo>
                  <a:lnTo>
                    <a:pt x="601771" y="717550"/>
                  </a:lnTo>
                  <a:lnTo>
                    <a:pt x="641409" y="699770"/>
                  </a:lnTo>
                  <a:lnTo>
                    <a:pt x="674976" y="674370"/>
                  </a:lnTo>
                  <a:lnTo>
                    <a:pt x="700899" y="641350"/>
                  </a:lnTo>
                  <a:lnTo>
                    <a:pt x="717606" y="600710"/>
                  </a:lnTo>
                  <a:lnTo>
                    <a:pt x="723524" y="557530"/>
                  </a:lnTo>
                  <a:lnTo>
                    <a:pt x="717606" y="513080"/>
                  </a:lnTo>
                  <a:lnTo>
                    <a:pt x="700899" y="473710"/>
                  </a:lnTo>
                  <a:lnTo>
                    <a:pt x="674976" y="439420"/>
                  </a:lnTo>
                  <a:lnTo>
                    <a:pt x="641409" y="414020"/>
                  </a:lnTo>
                  <a:lnTo>
                    <a:pt x="601771" y="397510"/>
                  </a:lnTo>
                  <a:lnTo>
                    <a:pt x="557634" y="391160"/>
                  </a:lnTo>
                  <a:close/>
                </a:path>
                <a:path w="1116329" h="1111250">
                  <a:moveTo>
                    <a:pt x="240324" y="95250"/>
                  </a:moveTo>
                  <a:lnTo>
                    <a:pt x="239759" y="96520"/>
                  </a:lnTo>
                  <a:lnTo>
                    <a:pt x="233926" y="100330"/>
                  </a:lnTo>
                  <a:lnTo>
                    <a:pt x="227236" y="105410"/>
                  </a:lnTo>
                  <a:lnTo>
                    <a:pt x="163367" y="161290"/>
                  </a:lnTo>
                  <a:lnTo>
                    <a:pt x="151413" y="172720"/>
                  </a:lnTo>
                  <a:lnTo>
                    <a:pt x="154497" y="179070"/>
                  </a:lnTo>
                  <a:lnTo>
                    <a:pt x="158401" y="186690"/>
                  </a:lnTo>
                  <a:lnTo>
                    <a:pt x="180357" y="227330"/>
                  </a:lnTo>
                  <a:lnTo>
                    <a:pt x="182409" y="233680"/>
                  </a:lnTo>
                  <a:lnTo>
                    <a:pt x="150298" y="290830"/>
                  </a:lnTo>
                  <a:lnTo>
                    <a:pt x="133164" y="302260"/>
                  </a:lnTo>
                  <a:lnTo>
                    <a:pt x="534542" y="302260"/>
                  </a:lnTo>
                  <a:lnTo>
                    <a:pt x="557634" y="299720"/>
                  </a:lnTo>
                  <a:lnTo>
                    <a:pt x="975345" y="299720"/>
                  </a:lnTo>
                  <a:lnTo>
                    <a:pt x="969369" y="295910"/>
                  </a:lnTo>
                  <a:lnTo>
                    <a:pt x="964962" y="290830"/>
                  </a:lnTo>
                  <a:lnTo>
                    <a:pt x="937078" y="252730"/>
                  </a:lnTo>
                  <a:lnTo>
                    <a:pt x="933953" y="246380"/>
                  </a:lnTo>
                  <a:lnTo>
                    <a:pt x="932537" y="240030"/>
                  </a:lnTo>
                  <a:lnTo>
                    <a:pt x="932847" y="233680"/>
                  </a:lnTo>
                  <a:lnTo>
                    <a:pt x="934900" y="227330"/>
                  </a:lnTo>
                  <a:lnTo>
                    <a:pt x="956857" y="186690"/>
                  </a:lnTo>
                  <a:lnTo>
                    <a:pt x="960763" y="179070"/>
                  </a:lnTo>
                  <a:lnTo>
                    <a:pt x="963841" y="172720"/>
                  </a:lnTo>
                  <a:lnTo>
                    <a:pt x="963286" y="171450"/>
                  </a:lnTo>
                  <a:lnTo>
                    <a:pt x="951894" y="161290"/>
                  </a:lnTo>
                  <a:lnTo>
                    <a:pt x="922861" y="135890"/>
                  </a:lnTo>
                  <a:lnTo>
                    <a:pt x="304553" y="135890"/>
                  </a:lnTo>
                  <a:lnTo>
                    <a:pt x="297704" y="134620"/>
                  </a:lnTo>
                  <a:lnTo>
                    <a:pt x="291883" y="132080"/>
                  </a:lnTo>
                  <a:lnTo>
                    <a:pt x="246230" y="99060"/>
                  </a:lnTo>
                  <a:lnTo>
                    <a:pt x="240324" y="95250"/>
                  </a:lnTo>
                  <a:close/>
                </a:path>
                <a:path w="1116329" h="1111250">
                  <a:moveTo>
                    <a:pt x="1050593" y="293370"/>
                  </a:moveTo>
                  <a:lnTo>
                    <a:pt x="1043640" y="294640"/>
                  </a:lnTo>
                  <a:lnTo>
                    <a:pt x="1035274" y="295910"/>
                  </a:lnTo>
                  <a:lnTo>
                    <a:pt x="988657" y="302260"/>
                  </a:lnTo>
                  <a:lnTo>
                    <a:pt x="1054733" y="302260"/>
                  </a:lnTo>
                  <a:lnTo>
                    <a:pt x="1054216" y="300990"/>
                  </a:lnTo>
                  <a:lnTo>
                    <a:pt x="1051148" y="294640"/>
                  </a:lnTo>
                  <a:lnTo>
                    <a:pt x="1050593" y="293370"/>
                  </a:lnTo>
                  <a:close/>
                </a:path>
                <a:path w="1116329" h="1111250">
                  <a:moveTo>
                    <a:pt x="485437" y="0"/>
                  </a:moveTo>
                  <a:lnTo>
                    <a:pt x="484317" y="0"/>
                  </a:lnTo>
                  <a:lnTo>
                    <a:pt x="477291" y="2540"/>
                  </a:lnTo>
                  <a:lnTo>
                    <a:pt x="468935" y="3810"/>
                  </a:lnTo>
                  <a:lnTo>
                    <a:pt x="385901" y="24130"/>
                  </a:lnTo>
                  <a:lnTo>
                    <a:pt x="377807" y="25400"/>
                  </a:lnTo>
                  <a:lnTo>
                    <a:pt x="370854" y="27940"/>
                  </a:lnTo>
                  <a:lnTo>
                    <a:pt x="370017" y="27940"/>
                  </a:lnTo>
                  <a:lnTo>
                    <a:pt x="369692" y="35560"/>
                  </a:lnTo>
                  <a:lnTo>
                    <a:pt x="369692" y="44450"/>
                  </a:lnTo>
                  <a:lnTo>
                    <a:pt x="370299" y="91440"/>
                  </a:lnTo>
                  <a:lnTo>
                    <a:pt x="369221" y="97790"/>
                  </a:lnTo>
                  <a:lnTo>
                    <a:pt x="317851" y="133350"/>
                  </a:lnTo>
                  <a:lnTo>
                    <a:pt x="311558" y="135890"/>
                  </a:lnTo>
                  <a:lnTo>
                    <a:pt x="803545" y="135890"/>
                  </a:lnTo>
                  <a:lnTo>
                    <a:pt x="758633" y="113030"/>
                  </a:lnTo>
                  <a:lnTo>
                    <a:pt x="744958" y="91440"/>
                  </a:lnTo>
                  <a:lnTo>
                    <a:pt x="745237" y="69850"/>
                  </a:lnTo>
                  <a:lnTo>
                    <a:pt x="536713" y="69850"/>
                  </a:lnTo>
                  <a:lnTo>
                    <a:pt x="492631" y="13970"/>
                  </a:lnTo>
                  <a:lnTo>
                    <a:pt x="488725" y="6350"/>
                  </a:lnTo>
                  <a:lnTo>
                    <a:pt x="485437" y="0"/>
                  </a:lnTo>
                  <a:close/>
                </a:path>
                <a:path w="1116329" h="1111250">
                  <a:moveTo>
                    <a:pt x="874933" y="95250"/>
                  </a:moveTo>
                  <a:lnTo>
                    <a:pt x="868755" y="99060"/>
                  </a:lnTo>
                  <a:lnTo>
                    <a:pt x="862064" y="104140"/>
                  </a:lnTo>
                  <a:lnTo>
                    <a:pt x="823374" y="132080"/>
                  </a:lnTo>
                  <a:lnTo>
                    <a:pt x="817395" y="134620"/>
                  </a:lnTo>
                  <a:lnTo>
                    <a:pt x="810497" y="135890"/>
                  </a:lnTo>
                  <a:lnTo>
                    <a:pt x="922861" y="135890"/>
                  </a:lnTo>
                  <a:lnTo>
                    <a:pt x="888022" y="105410"/>
                  </a:lnTo>
                  <a:lnTo>
                    <a:pt x="881331" y="100330"/>
                  </a:lnTo>
                  <a:lnTo>
                    <a:pt x="875498" y="96520"/>
                  </a:lnTo>
                  <a:lnTo>
                    <a:pt x="874933" y="95250"/>
                  </a:lnTo>
                  <a:close/>
                </a:path>
                <a:path w="1116329" h="1111250">
                  <a:moveTo>
                    <a:pt x="630658" y="0"/>
                  </a:moveTo>
                  <a:lnTo>
                    <a:pt x="629820" y="0"/>
                  </a:lnTo>
                  <a:lnTo>
                    <a:pt x="626532" y="6350"/>
                  </a:lnTo>
                  <a:lnTo>
                    <a:pt x="622627" y="13970"/>
                  </a:lnTo>
                  <a:lnTo>
                    <a:pt x="600847" y="57150"/>
                  </a:lnTo>
                  <a:lnTo>
                    <a:pt x="596890" y="62230"/>
                  </a:lnTo>
                  <a:lnTo>
                    <a:pt x="591364" y="66040"/>
                  </a:lnTo>
                  <a:lnTo>
                    <a:pt x="585005" y="68580"/>
                  </a:lnTo>
                  <a:lnTo>
                    <a:pt x="578544" y="69850"/>
                  </a:lnTo>
                  <a:lnTo>
                    <a:pt x="745237" y="69850"/>
                  </a:lnTo>
                  <a:lnTo>
                    <a:pt x="745565" y="44450"/>
                  </a:lnTo>
                  <a:lnTo>
                    <a:pt x="745513" y="27940"/>
                  </a:lnTo>
                  <a:lnTo>
                    <a:pt x="744675" y="27940"/>
                  </a:lnTo>
                  <a:lnTo>
                    <a:pt x="737450" y="25400"/>
                  </a:lnTo>
                  <a:lnTo>
                    <a:pt x="729356" y="24130"/>
                  </a:lnTo>
                  <a:lnTo>
                    <a:pt x="646322" y="3810"/>
                  </a:lnTo>
                  <a:lnTo>
                    <a:pt x="637966" y="1270"/>
                  </a:lnTo>
                  <a:lnTo>
                    <a:pt x="6306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92315" y="7078488"/>
              <a:ext cx="2806852" cy="172227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826468" y="7446381"/>
              <a:ext cx="2851150" cy="13335"/>
            </a:xfrm>
            <a:custGeom>
              <a:avLst/>
              <a:gdLst/>
              <a:ahLst/>
              <a:cxnLst/>
              <a:rect l="l" t="t" r="r" b="b"/>
              <a:pathLst>
                <a:path w="2851150" h="13334">
                  <a:moveTo>
                    <a:pt x="-104708" y="6389"/>
                  </a:moveTo>
                  <a:lnTo>
                    <a:pt x="2955671" y="6389"/>
                  </a:lnTo>
                </a:path>
              </a:pathLst>
            </a:custGeom>
            <a:ln w="222196">
              <a:solidFill>
                <a:srgbClr val="EF41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570976" y="7057337"/>
              <a:ext cx="781050" cy="779145"/>
            </a:xfrm>
            <a:custGeom>
              <a:avLst/>
              <a:gdLst/>
              <a:ahLst/>
              <a:cxnLst/>
              <a:rect l="l" t="t" r="r" b="b"/>
              <a:pathLst>
                <a:path w="781050" h="779145">
                  <a:moveTo>
                    <a:pt x="0" y="0"/>
                  </a:moveTo>
                  <a:lnTo>
                    <a:pt x="3492" y="779025"/>
                  </a:lnTo>
                  <a:lnTo>
                    <a:pt x="780772" y="386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4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827419" y="7334765"/>
              <a:ext cx="2851150" cy="13335"/>
            </a:xfrm>
            <a:custGeom>
              <a:avLst/>
              <a:gdLst/>
              <a:ahLst/>
              <a:cxnLst/>
              <a:rect l="l" t="t" r="r" b="b"/>
              <a:pathLst>
                <a:path w="2851150" h="13334">
                  <a:moveTo>
                    <a:pt x="-104708" y="6389"/>
                  </a:moveTo>
                  <a:lnTo>
                    <a:pt x="2955671" y="6389"/>
                  </a:lnTo>
                </a:path>
              </a:pathLst>
            </a:custGeom>
            <a:ln w="222196">
              <a:solidFill>
                <a:srgbClr val="EF41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4571933" y="6945722"/>
              <a:ext cx="781050" cy="779145"/>
            </a:xfrm>
            <a:custGeom>
              <a:avLst/>
              <a:gdLst/>
              <a:ahLst/>
              <a:cxnLst/>
              <a:rect l="l" t="t" r="r" b="b"/>
              <a:pathLst>
                <a:path w="781050" h="779145">
                  <a:moveTo>
                    <a:pt x="0" y="0"/>
                  </a:moveTo>
                  <a:lnTo>
                    <a:pt x="3486" y="779025"/>
                  </a:lnTo>
                  <a:lnTo>
                    <a:pt x="780772" y="386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4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E394405F-7D8F-CA37-3243-C7BA7D2E97DB}"/>
              </a:ext>
            </a:extLst>
          </p:cNvPr>
          <p:cNvSpPr txBox="1"/>
          <p:nvPr/>
        </p:nvSpPr>
        <p:spPr>
          <a:xfrm>
            <a:off x="2442677" y="3322632"/>
            <a:ext cx="83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006BB93B-BE4B-4C3D-334D-BD5E5AC69262}"/>
              </a:ext>
            </a:extLst>
          </p:cNvPr>
          <p:cNvSpPr txBox="1"/>
          <p:nvPr/>
        </p:nvSpPr>
        <p:spPr>
          <a:xfrm>
            <a:off x="16467465" y="3320182"/>
            <a:ext cx="83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 txBox="1"/>
          <p:nvPr/>
        </p:nvSpPr>
        <p:spPr>
          <a:xfrm>
            <a:off x="2809962" y="5854651"/>
            <a:ext cx="1967864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295" dirty="0">
                <a:solidFill>
                  <a:srgbClr val="5E5E5E"/>
                </a:solidFill>
                <a:latin typeface="Trebuchet MS"/>
                <a:cs typeface="Trebuchet MS"/>
              </a:rPr>
              <a:t>HUWRLM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91780" y="5730614"/>
            <a:ext cx="96939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22935" algn="l"/>
              </a:tabLst>
            </a:pPr>
            <a:r>
              <a:rPr sz="33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2.	</a:t>
            </a:r>
            <a:r>
              <a:rPr sz="33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chiave</a:t>
            </a:r>
            <a:r>
              <a:rPr sz="33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di</a:t>
            </a:r>
            <a:r>
              <a:rPr sz="330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30" dirty="0">
                <a:solidFill>
                  <a:srgbClr val="5E5E5E"/>
                </a:solidFill>
                <a:latin typeface="Microsoft Sans Serif"/>
                <a:cs typeface="Microsoft Sans Serif"/>
              </a:rPr>
              <a:t>2</a:t>
            </a:r>
            <a:r>
              <a:rPr sz="33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lettere</a:t>
            </a:r>
            <a:r>
              <a:rPr sz="330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7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che</a:t>
            </a:r>
            <a:r>
              <a:rPr sz="33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lang="it-IT"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si ripete 5 volte da H a H</a:t>
            </a:r>
            <a:endParaRPr sz="3300" dirty="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191780" y="6246185"/>
            <a:ext cx="96939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22935" algn="l"/>
              </a:tabLst>
            </a:pPr>
            <a:r>
              <a:rPr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3.	</a:t>
            </a:r>
            <a:r>
              <a:rPr sz="33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chiave</a:t>
            </a:r>
            <a:r>
              <a:rPr sz="33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di</a:t>
            </a:r>
            <a:r>
              <a:rPr sz="330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5E5E5E"/>
                </a:solidFill>
                <a:latin typeface="Microsoft Sans Serif"/>
                <a:cs typeface="Microsoft Sans Serif"/>
              </a:rPr>
              <a:t>5</a:t>
            </a:r>
            <a:r>
              <a:rPr sz="330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lettere</a:t>
            </a:r>
            <a:r>
              <a:rPr sz="330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7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che</a:t>
            </a:r>
            <a:r>
              <a:rPr sz="33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lang="it-IT"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si ripete 2 volte da H a H</a:t>
            </a:r>
            <a:endParaRPr sz="3300" dirty="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68497" y="6774505"/>
            <a:ext cx="99733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22935" algn="l"/>
              </a:tabLst>
            </a:pPr>
            <a:r>
              <a:rPr sz="33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4.	</a:t>
            </a:r>
            <a:r>
              <a:rPr sz="33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chiave</a:t>
            </a:r>
            <a:r>
              <a:rPr sz="33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di</a:t>
            </a:r>
            <a:r>
              <a:rPr sz="330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10</a:t>
            </a:r>
            <a:r>
              <a:rPr sz="330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85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lettere</a:t>
            </a:r>
            <a:r>
              <a:rPr sz="330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7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che</a:t>
            </a:r>
            <a:r>
              <a:rPr lang="it-IT" sz="330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 si ripete 1 volta da H a H</a:t>
            </a:r>
            <a:endParaRPr sz="3300" dirty="0">
              <a:latin typeface="Microsoft Sans Serif"/>
              <a:cs typeface="Microsoft Sans Serif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358897" y="6108564"/>
            <a:ext cx="1376045" cy="213995"/>
            <a:chOff x="5361652" y="9762639"/>
            <a:chExt cx="1376045" cy="213995"/>
          </a:xfrm>
        </p:grpSpPr>
        <p:sp>
          <p:nvSpPr>
            <p:cNvPr id="40" name="object 40"/>
            <p:cNvSpPr/>
            <p:nvPr/>
          </p:nvSpPr>
          <p:spPr>
            <a:xfrm>
              <a:off x="5361652" y="9869442"/>
              <a:ext cx="1188720" cy="0"/>
            </a:xfrm>
            <a:custGeom>
              <a:avLst/>
              <a:gdLst/>
              <a:ahLst/>
              <a:cxnLst/>
              <a:rect l="l" t="t" r="r" b="b"/>
              <a:pathLst>
                <a:path w="1188720">
                  <a:moveTo>
                    <a:pt x="0" y="0"/>
                  </a:moveTo>
                  <a:lnTo>
                    <a:pt x="1162142" y="0"/>
                  </a:lnTo>
                  <a:lnTo>
                    <a:pt x="1188319" y="0"/>
                  </a:lnTo>
                </a:path>
              </a:pathLst>
            </a:custGeom>
            <a:ln w="52354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523795" y="9762639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B86731-07F6-B705-B3B0-D13BE62A096C}"/>
              </a:ext>
            </a:extLst>
          </p:cNvPr>
          <p:cNvSpPr txBox="1"/>
          <p:nvPr/>
        </p:nvSpPr>
        <p:spPr>
          <a:xfrm>
            <a:off x="1898650" y="5088154"/>
            <a:ext cx="1600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77790">
              <a:lnSpc>
                <a:spcPct val="100000"/>
              </a:lnSpc>
              <a:spcBef>
                <a:spcPts val="2720"/>
              </a:spcBef>
              <a:tabLst>
                <a:tab pos="5788660" algn="l"/>
              </a:tabLst>
            </a:pPr>
            <a:r>
              <a:rPr lang="it-IT" sz="3300" spc="-335" dirty="0">
                <a:solidFill>
                  <a:srgbClr val="5E5E5E"/>
                </a:solidFill>
                <a:latin typeface="Microsoft Sans Serif"/>
                <a:cs typeface="Microsoft Sans Serif"/>
              </a:rPr>
              <a:t>1.	</a:t>
            </a:r>
            <a:r>
              <a:rPr lang="it-IT" sz="33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chiave</a:t>
            </a:r>
            <a:r>
              <a:rPr lang="it-IT" sz="33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lang="it-IT" sz="330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di</a:t>
            </a:r>
            <a:r>
              <a:rPr lang="it-IT" sz="330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lang="it-IT" sz="3300" spc="-375" dirty="0">
                <a:solidFill>
                  <a:srgbClr val="5E5E5E"/>
                </a:solidFill>
                <a:latin typeface="Microsoft Sans Serif"/>
                <a:cs typeface="Microsoft Sans Serif"/>
              </a:rPr>
              <a:t>1</a:t>
            </a:r>
            <a:r>
              <a:rPr lang="it-IT" sz="330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lang="it-IT" sz="33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lettera</a:t>
            </a:r>
            <a:r>
              <a:rPr lang="it-IT" sz="330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lang="it-IT" sz="330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che</a:t>
            </a:r>
            <a:r>
              <a:rPr lang="it-IT" sz="33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lang="it-IT"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si ripete</a:t>
            </a:r>
            <a:r>
              <a:rPr lang="it-IT" sz="330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lang="it-IT" sz="33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10</a:t>
            </a:r>
            <a:r>
              <a:rPr lang="it-IT" sz="330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lang="it-IT" sz="330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volte da H a H</a:t>
            </a:r>
            <a:endParaRPr lang="it-IT" sz="3300" spc="-85" dirty="0">
              <a:solidFill>
                <a:srgbClr val="5E5E5E"/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D562C7A-1ED3-AADB-08A4-58648CBF9D03}"/>
              </a:ext>
            </a:extLst>
          </p:cNvPr>
          <p:cNvSpPr txBox="1"/>
          <p:nvPr/>
        </p:nvSpPr>
        <p:spPr>
          <a:xfrm>
            <a:off x="3041650" y="1846256"/>
            <a:ext cx="140208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Abbiamo ottenuto tre possibilità. </a:t>
            </a: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Diamo per scontato che la chiave possa anche essere lunga solo 1 lettera (non sarebbe molto furbo, però è una possibilità!)</a:t>
            </a: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4 possibili lunghezze per la nostra chiave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Bolla: nuvola 4">
            <a:extLst>
              <a:ext uri="{FF2B5EF4-FFF2-40B4-BE49-F238E27FC236}">
                <a16:creationId xmlns:a16="http://schemas.microsoft.com/office/drawing/2014/main" id="{0672E50B-1C7A-8C52-90B4-78CF7392F210}"/>
              </a:ext>
            </a:extLst>
          </p:cNvPr>
          <p:cNvSpPr/>
          <p:nvPr/>
        </p:nvSpPr>
        <p:spPr>
          <a:xfrm>
            <a:off x="4777826" y="7860692"/>
            <a:ext cx="6798224" cy="2823183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C81589E-CCD0-3BD3-53E7-BA4965AC2FD2}"/>
              </a:ext>
            </a:extLst>
          </p:cNvPr>
          <p:cNvSpPr txBox="1"/>
          <p:nvPr/>
        </p:nvSpPr>
        <p:spPr>
          <a:xfrm>
            <a:off x="5556250" y="8321675"/>
            <a:ext cx="48768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 2, 5 e 10 sono anche i </a:t>
            </a:r>
            <a:r>
              <a:rPr lang="it-IT" sz="3500" dirty="0">
                <a:solidFill>
                  <a:srgbClr val="FF2F92"/>
                </a:solidFill>
              </a:rPr>
              <a:t>divisori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 10 (cioè i numeri che dividono 10)!</a:t>
            </a:r>
          </a:p>
        </p:txBody>
      </p:sp>
    </p:spTree>
    <p:extLst>
      <p:ext uri="{BB962C8B-B14F-4D97-AF65-F5344CB8AC3E}">
        <p14:creationId xmlns:p14="http://schemas.microsoft.com/office/powerpoint/2010/main" val="2621610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object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55942"/>
              </p:ext>
            </p:extLst>
          </p:nvPr>
        </p:nvGraphicFramePr>
        <p:xfrm>
          <a:off x="3916110" y="7900869"/>
          <a:ext cx="12357094" cy="2229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3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9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11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80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21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8834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8135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8008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75341">
                <a:tc row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939"/>
                        </a:spcBef>
                      </a:pPr>
                      <a:r>
                        <a:rPr sz="2450" b="1" spc="-4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Stringa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2463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939"/>
                        </a:spcBef>
                      </a:pPr>
                      <a:r>
                        <a:rPr sz="2450" b="1" spc="-3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Distanza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2463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50" b="1" spc="-4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450" b="1" spc="-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ossibi</a:t>
                      </a:r>
                      <a:r>
                        <a:rPr sz="2450" b="1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le</a:t>
                      </a:r>
                      <a:r>
                        <a:rPr sz="2450" b="1" spc="-19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50" b="1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lunghezza</a:t>
                      </a:r>
                      <a:r>
                        <a:rPr sz="2450" b="1" spc="-19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50" b="1" spc="-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2450" b="1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ella</a:t>
                      </a:r>
                      <a:r>
                        <a:rPr sz="2450" b="1" spc="-19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50" b="1" spc="-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450" b="1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2450" b="1" spc="-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450" b="1" spc="-1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450" b="1" spc="-4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ve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63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63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50" b="1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8920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50" b="1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50" b="1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50" b="1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50" b="1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50" b="1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50" b="1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50" b="1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50" b="1" spc="4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50" b="1" spc="-18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50" b="1" spc="-2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50" b="1" spc="1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50" b="1" spc="3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50" b="1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637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2450" spc="-8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HUWRLM</a:t>
                      </a:r>
                      <a:endParaRPr sz="2450" dirty="0">
                        <a:latin typeface="Trebuchet MS"/>
                        <a:cs typeface="Trebuchet MS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2450" spc="-65" dirty="0">
                          <a:solidFill>
                            <a:srgbClr val="5E5E5E"/>
                          </a:solidFill>
                          <a:latin typeface="Microsoft Sans Serif"/>
                          <a:cs typeface="Microsoft Sans Serif"/>
                        </a:rPr>
                        <a:t>10</a:t>
                      </a:r>
                      <a:endParaRPr sz="24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762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450" dirty="0">
                          <a:solidFill>
                            <a:srgbClr val="5E5E5E"/>
                          </a:solidFill>
                          <a:latin typeface="MS UI Gothic"/>
                          <a:cs typeface="MS UI Gothic"/>
                        </a:rPr>
                        <a:t>✔</a:t>
                      </a:r>
                      <a:endParaRPr sz="2450">
                        <a:latin typeface="MS UI Gothic"/>
                        <a:cs typeface="MS UI Gothic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7185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450" dirty="0">
                          <a:solidFill>
                            <a:srgbClr val="41C43A"/>
                          </a:solidFill>
                          <a:latin typeface="MS UI Gothic"/>
                          <a:cs typeface="MS UI Gothic"/>
                        </a:rPr>
                        <a:t>✔</a:t>
                      </a:r>
                      <a:endParaRPr sz="2450">
                        <a:latin typeface="MS UI Gothic"/>
                        <a:cs typeface="MS UI Gothic"/>
                      </a:endParaRPr>
                    </a:p>
                  </a:txBody>
                  <a:tcPr marL="0" marR="0" marT="15240" marB="0"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R="213360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450" dirty="0">
                          <a:solidFill>
                            <a:srgbClr val="5E5E5E"/>
                          </a:solidFill>
                          <a:latin typeface="MS UI Gothic"/>
                          <a:cs typeface="MS UI Gothic"/>
                        </a:rPr>
                        <a:t>✔</a:t>
                      </a:r>
                      <a:endParaRPr sz="2450">
                        <a:latin typeface="MS UI Gothic"/>
                        <a:cs typeface="MS UI Gothic"/>
                      </a:endParaRPr>
                    </a:p>
                  </a:txBody>
                  <a:tcPr marL="0" marR="0" marT="15240" marB="0"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636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50" spc="-2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AGTQ</a:t>
                      </a:r>
                      <a:endParaRPr sz="2450">
                        <a:latin typeface="Trebuchet MS"/>
                        <a:cs typeface="Trebuchet MS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50" spc="-95" dirty="0">
                          <a:solidFill>
                            <a:srgbClr val="5E5E5E"/>
                          </a:solidFill>
                          <a:latin typeface="Microsoft Sans Serif"/>
                          <a:cs typeface="Microsoft Sans Serif"/>
                        </a:rPr>
                        <a:t>15</a:t>
                      </a:r>
                      <a:endParaRPr sz="24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265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dirty="0">
                          <a:solidFill>
                            <a:srgbClr val="5E5E5E"/>
                          </a:solidFill>
                          <a:latin typeface="MS UI Gothic"/>
                          <a:cs typeface="MS UI Gothic"/>
                        </a:rPr>
                        <a:t>✔</a:t>
                      </a:r>
                      <a:endParaRPr sz="2450">
                        <a:latin typeface="MS UI Gothic"/>
                        <a:cs typeface="MS UI Gothic"/>
                      </a:endParaRPr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718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dirty="0">
                          <a:solidFill>
                            <a:srgbClr val="41C43A"/>
                          </a:solidFill>
                          <a:latin typeface="MS UI Gothic"/>
                          <a:cs typeface="MS UI Gothic"/>
                        </a:rPr>
                        <a:t>✔</a:t>
                      </a:r>
                      <a:endParaRPr sz="2450">
                        <a:latin typeface="MS UI Gothic"/>
                        <a:cs typeface="MS UI Gothic"/>
                      </a:endParaRPr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R="201930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dirty="0">
                          <a:solidFill>
                            <a:srgbClr val="5E5E5E"/>
                          </a:solidFill>
                          <a:latin typeface="MS UI Gothic"/>
                          <a:cs typeface="MS UI Gothic"/>
                        </a:rPr>
                        <a:t>✔</a:t>
                      </a:r>
                      <a:endParaRPr sz="2450">
                        <a:latin typeface="MS UI Gothic"/>
                        <a:cs typeface="MS UI Gothic"/>
                      </a:endParaRPr>
                    </a:p>
                  </a:txBody>
                  <a:tcPr marL="0" marR="0" marT="50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637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50" spc="11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MNMPYI</a:t>
                      </a:r>
                      <a:endParaRPr sz="2450" dirty="0">
                        <a:latin typeface="Trebuchet MS"/>
                        <a:cs typeface="Trebuchet MS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50" spc="-95" dirty="0">
                          <a:solidFill>
                            <a:srgbClr val="5E5E5E"/>
                          </a:solidFill>
                          <a:latin typeface="Microsoft Sans Serif"/>
                          <a:cs typeface="Microsoft Sans Serif"/>
                        </a:rPr>
                        <a:t>15</a:t>
                      </a:r>
                      <a:endParaRPr sz="24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265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dirty="0">
                          <a:solidFill>
                            <a:srgbClr val="5E5E5E"/>
                          </a:solidFill>
                          <a:latin typeface="MS UI Gothic"/>
                          <a:cs typeface="MS UI Gothic"/>
                        </a:rPr>
                        <a:t>✔</a:t>
                      </a:r>
                      <a:endParaRPr sz="2450">
                        <a:latin typeface="MS UI Gothic"/>
                        <a:cs typeface="MS UI Gothic"/>
                      </a:endParaRPr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718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dirty="0">
                          <a:solidFill>
                            <a:srgbClr val="41C43A"/>
                          </a:solidFill>
                          <a:latin typeface="MS UI Gothic"/>
                          <a:cs typeface="MS UI Gothic"/>
                        </a:rPr>
                        <a:t>✔</a:t>
                      </a:r>
                      <a:endParaRPr sz="2450">
                        <a:latin typeface="MS UI Gothic"/>
                        <a:cs typeface="MS UI Gothic"/>
                      </a:endParaRPr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R="201930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dirty="0">
                          <a:solidFill>
                            <a:srgbClr val="5E5E5E"/>
                          </a:solidFill>
                          <a:latin typeface="MS UI Gothic"/>
                          <a:cs typeface="MS UI Gothic"/>
                        </a:rPr>
                        <a:t>✔</a:t>
                      </a:r>
                      <a:endParaRPr sz="2450" dirty="0">
                        <a:latin typeface="MS UI Gothic"/>
                        <a:cs typeface="MS UI Gothic"/>
                      </a:endParaRPr>
                    </a:p>
                  </a:txBody>
                  <a:tcPr marL="0" marR="0" marT="50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2186305" y="1648074"/>
            <a:ext cx="15731490" cy="53982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499"/>
              </a:lnSpc>
              <a:spcBef>
                <a:spcPts val="95"/>
              </a:spcBef>
            </a:pPr>
            <a:r>
              <a:rPr sz="3500" spc="-9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W </a:t>
            </a:r>
            <a:r>
              <a:rPr sz="3500" spc="-114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U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 </a:t>
            </a:r>
            <a:r>
              <a:rPr sz="3500" spc="-21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O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G </a:t>
            </a:r>
            <a:r>
              <a:rPr sz="3500" spc="140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I </a:t>
            </a:r>
            <a:r>
              <a:rPr sz="3500" spc="2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Z </a:t>
            </a:r>
            <a:r>
              <a:rPr sz="3500" spc="-9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Y </a:t>
            </a:r>
            <a:r>
              <a:rPr sz="35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R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 </a:t>
            </a:r>
            <a:r>
              <a:rPr sz="3500" spc="-13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H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 </a:t>
            </a:r>
            <a:r>
              <a:rPr sz="3500" spc="9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 </a:t>
            </a:r>
            <a:r>
              <a:rPr sz="3500" spc="3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E </a:t>
            </a:r>
            <a:r>
              <a:rPr sz="3500" spc="57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S S </a:t>
            </a:r>
            <a:r>
              <a:rPr sz="3500" spc="14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V </a:t>
            </a:r>
            <a:r>
              <a:rPr sz="3500" spc="4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 </a:t>
            </a:r>
            <a:r>
              <a:rPr sz="3500" spc="26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P </a:t>
            </a:r>
            <a:r>
              <a:rPr sz="3500" spc="140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I </a:t>
            </a:r>
            <a:r>
              <a:rPr sz="3500" spc="57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S </a:t>
            </a:r>
            <a:r>
              <a:rPr sz="3500" spc="9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 </a:t>
            </a:r>
            <a:r>
              <a:rPr sz="3500" spc="4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 L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G </a:t>
            </a:r>
            <a:r>
              <a:rPr sz="3500" spc="-114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U </a:t>
            </a:r>
            <a:r>
              <a:rPr sz="3500" spc="140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I </a:t>
            </a:r>
            <a:r>
              <a:rPr sz="3500" spc="4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 </a:t>
            </a:r>
            <a:r>
              <a:rPr sz="3500" spc="3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Y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 </a:t>
            </a:r>
            <a:r>
              <a:rPr sz="3500" spc="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V  </a:t>
            </a:r>
            <a:r>
              <a:rPr sz="35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N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G </a:t>
            </a:r>
            <a:r>
              <a:rPr sz="3500" spc="3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E </a:t>
            </a:r>
            <a:r>
              <a:rPr sz="35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R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Q </a:t>
            </a:r>
            <a:r>
              <a:rPr sz="3500" spc="4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 L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G </a:t>
            </a:r>
            <a:r>
              <a:rPr sz="35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 </a:t>
            </a:r>
            <a:r>
              <a:rPr sz="3500" spc="140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I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Q G </a:t>
            </a:r>
            <a:r>
              <a:rPr sz="3500" spc="3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E </a:t>
            </a:r>
            <a:r>
              <a:rPr sz="3500" spc="2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Z </a:t>
            </a:r>
            <a:r>
              <a:rPr sz="3500" spc="18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K </a:t>
            </a:r>
            <a:r>
              <a:rPr sz="3500" spc="2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Z </a:t>
            </a:r>
            <a:r>
              <a:rPr sz="35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 </a:t>
            </a:r>
            <a:r>
              <a:rPr sz="3500" spc="4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Q </a:t>
            </a:r>
            <a:r>
              <a:rPr sz="3500" spc="-114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U </a:t>
            </a:r>
            <a:r>
              <a:rPr sz="3500" spc="1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 </a:t>
            </a:r>
            <a:r>
              <a:rPr sz="3500" spc="18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K </a:t>
            </a:r>
            <a:r>
              <a:rPr sz="3500" spc="1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 </a:t>
            </a:r>
            <a:r>
              <a:rPr sz="35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 </a:t>
            </a:r>
            <a:r>
              <a:rPr sz="3500" spc="2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Z </a:t>
            </a:r>
            <a:r>
              <a:rPr sz="3500" spc="3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Y</a:t>
            </a:r>
            <a:r>
              <a:rPr sz="3500" spc="1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b="1" spc="-254" dirty="0">
                <a:solidFill>
                  <a:srgbClr val="FF2F92"/>
                </a:solidFill>
                <a:latin typeface="Trebuchet MS"/>
                <a:cs typeface="Trebuchet MS"/>
              </a:rPr>
              <a:t>H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235" dirty="0">
                <a:solidFill>
                  <a:srgbClr val="FF2F92"/>
                </a:solidFill>
                <a:latin typeface="Trebuchet MS"/>
                <a:cs typeface="Trebuchet MS"/>
              </a:rPr>
              <a:t>U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1080" dirty="0">
                <a:solidFill>
                  <a:srgbClr val="FF2F92"/>
                </a:solidFill>
                <a:latin typeface="Trebuchet MS"/>
                <a:cs typeface="Trebuchet MS"/>
              </a:rPr>
              <a:t>W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40" dirty="0">
                <a:solidFill>
                  <a:srgbClr val="FF2F92"/>
                </a:solidFill>
                <a:latin typeface="Trebuchet MS"/>
                <a:cs typeface="Trebuchet MS"/>
              </a:rPr>
              <a:t>R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280" dirty="0">
                <a:solidFill>
                  <a:srgbClr val="FF2F92"/>
                </a:solidFill>
                <a:latin typeface="Trebuchet MS"/>
                <a:cs typeface="Trebuchet MS"/>
              </a:rPr>
              <a:t>L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310" dirty="0">
                <a:solidFill>
                  <a:srgbClr val="FF2F92"/>
                </a:solidFill>
                <a:latin typeface="Trebuchet MS"/>
                <a:cs typeface="Trebuchet MS"/>
              </a:rPr>
              <a:t>M 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b="1" spc="-254" dirty="0">
                <a:solidFill>
                  <a:srgbClr val="FF2F92"/>
                </a:solidFill>
                <a:latin typeface="Trebuchet MS"/>
                <a:cs typeface="Trebuchet MS"/>
              </a:rPr>
              <a:t>H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235" dirty="0">
                <a:solidFill>
                  <a:srgbClr val="FF2F92"/>
                </a:solidFill>
                <a:latin typeface="Trebuchet MS"/>
                <a:cs typeface="Trebuchet MS"/>
              </a:rPr>
              <a:t>U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1080" dirty="0">
                <a:solidFill>
                  <a:srgbClr val="FF2F92"/>
                </a:solidFill>
                <a:latin typeface="Trebuchet MS"/>
                <a:cs typeface="Trebuchet MS"/>
              </a:rPr>
              <a:t>W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40" dirty="0">
                <a:solidFill>
                  <a:srgbClr val="FF2F92"/>
                </a:solidFill>
                <a:latin typeface="Trebuchet MS"/>
                <a:cs typeface="Trebuchet MS"/>
              </a:rPr>
              <a:t>R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280" dirty="0">
                <a:solidFill>
                  <a:srgbClr val="FF2F92"/>
                </a:solidFill>
                <a:latin typeface="Trebuchet MS"/>
                <a:cs typeface="Trebuchet MS"/>
              </a:rPr>
              <a:t>L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509" dirty="0">
                <a:solidFill>
                  <a:srgbClr val="FF2F92"/>
                </a:solidFill>
                <a:latin typeface="Trebuchet MS"/>
                <a:cs typeface="Trebuchet MS"/>
              </a:rPr>
              <a:t>M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B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9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9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B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40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X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9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39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F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9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9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9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1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34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  </a:t>
            </a:r>
            <a:r>
              <a:rPr sz="35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X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G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6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4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V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B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B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5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J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5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B  </a:t>
            </a:r>
            <a:r>
              <a:rPr sz="3500" spc="-9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1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G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114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U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4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V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5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J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1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G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8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K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40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8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K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8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P  </a:t>
            </a:r>
            <a:r>
              <a:rPr sz="35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G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X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40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8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K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4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V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4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V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X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114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U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40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5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J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14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Q  </a:t>
            </a:r>
            <a:r>
              <a:rPr sz="3500" spc="2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B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9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B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114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U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X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6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G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B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4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V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8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F 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8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K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4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V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114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U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9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114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U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6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500" spc="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b="1" spc="-50" dirty="0">
                <a:solidFill>
                  <a:srgbClr val="FF2F92"/>
                </a:solidFill>
                <a:latin typeface="Trebuchet MS"/>
                <a:cs typeface="Trebuchet MS"/>
              </a:rPr>
              <a:t>A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204" dirty="0">
                <a:solidFill>
                  <a:srgbClr val="FF2F92"/>
                </a:solidFill>
                <a:latin typeface="Trebuchet MS"/>
                <a:cs typeface="Trebuchet MS"/>
              </a:rPr>
              <a:t>G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35" dirty="0">
                <a:solidFill>
                  <a:srgbClr val="FF2F92"/>
                </a:solidFill>
                <a:latin typeface="Trebuchet MS"/>
                <a:cs typeface="Trebuchet MS"/>
              </a:rPr>
              <a:t>T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360" dirty="0">
                <a:solidFill>
                  <a:srgbClr val="FF2F92"/>
                </a:solidFill>
                <a:latin typeface="Trebuchet MS"/>
                <a:cs typeface="Trebuchet MS"/>
              </a:rPr>
              <a:t>Q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95" dirty="0">
                <a:solidFill>
                  <a:srgbClr val="5E5E5E"/>
                </a:solidFill>
                <a:latin typeface="Trebuchet MS"/>
                <a:cs typeface="Trebuchet MS"/>
              </a:rPr>
              <a:t>F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</a:t>
            </a:r>
            <a:r>
              <a:rPr sz="3500" spc="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b="1" spc="-50" dirty="0">
                <a:solidFill>
                  <a:srgbClr val="FF2F92"/>
                </a:solidFill>
                <a:latin typeface="Trebuchet MS"/>
                <a:cs typeface="Trebuchet MS"/>
              </a:rPr>
              <a:t>A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204" dirty="0">
                <a:solidFill>
                  <a:srgbClr val="FF2F92"/>
                </a:solidFill>
                <a:latin typeface="Trebuchet MS"/>
                <a:cs typeface="Trebuchet MS"/>
              </a:rPr>
              <a:t>G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35" dirty="0">
                <a:solidFill>
                  <a:srgbClr val="FF2F92"/>
                </a:solidFill>
                <a:latin typeface="Trebuchet MS"/>
                <a:cs typeface="Trebuchet MS"/>
              </a:rPr>
              <a:t>T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225" dirty="0">
                <a:solidFill>
                  <a:srgbClr val="FF2F92"/>
                </a:solidFill>
                <a:latin typeface="Trebuchet MS"/>
                <a:cs typeface="Trebuchet MS"/>
              </a:rPr>
              <a:t>Q  </a:t>
            </a:r>
            <a:r>
              <a:rPr sz="3500" spc="1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40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39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F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b="1" spc="-509" dirty="0">
                <a:solidFill>
                  <a:srgbClr val="FF2F92"/>
                </a:solidFill>
                <a:latin typeface="Trebuchet MS"/>
                <a:cs typeface="Trebuchet MS"/>
              </a:rPr>
              <a:t>M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190" dirty="0">
                <a:solidFill>
                  <a:srgbClr val="FF2F92"/>
                </a:solidFill>
                <a:latin typeface="Trebuchet MS"/>
                <a:cs typeface="Trebuchet MS"/>
              </a:rPr>
              <a:t>N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509" dirty="0">
                <a:solidFill>
                  <a:srgbClr val="FF2F92"/>
                </a:solidFill>
                <a:latin typeface="Trebuchet MS"/>
                <a:cs typeface="Trebuchet MS"/>
              </a:rPr>
              <a:t>M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140" dirty="0">
                <a:solidFill>
                  <a:srgbClr val="FF2F92"/>
                </a:solidFill>
                <a:latin typeface="Trebuchet MS"/>
                <a:cs typeface="Trebuchet MS"/>
              </a:rPr>
              <a:t>P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30" dirty="0">
                <a:solidFill>
                  <a:srgbClr val="FF2F92"/>
                </a:solidFill>
                <a:latin typeface="Trebuchet MS"/>
                <a:cs typeface="Trebuchet MS"/>
              </a:rPr>
              <a:t>Y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1405" dirty="0">
                <a:solidFill>
                  <a:srgbClr val="FF2F92"/>
                </a:solidFill>
                <a:latin typeface="Trebuchet MS"/>
                <a:cs typeface="Trebuchet MS"/>
              </a:rPr>
              <a:t>I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</a:t>
            </a:r>
            <a:r>
              <a:rPr sz="3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3500" spc="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b="1" spc="-509" dirty="0">
                <a:solidFill>
                  <a:srgbClr val="FF2F92"/>
                </a:solidFill>
                <a:latin typeface="Trebuchet MS"/>
                <a:cs typeface="Trebuchet MS"/>
              </a:rPr>
              <a:t>M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190" dirty="0">
                <a:solidFill>
                  <a:srgbClr val="FF2F92"/>
                </a:solidFill>
                <a:latin typeface="Trebuchet MS"/>
                <a:cs typeface="Trebuchet MS"/>
              </a:rPr>
              <a:t>N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-509" dirty="0">
                <a:solidFill>
                  <a:srgbClr val="FF2F92"/>
                </a:solidFill>
                <a:latin typeface="Trebuchet MS"/>
                <a:cs typeface="Trebuchet MS"/>
              </a:rPr>
              <a:t>M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140" dirty="0">
                <a:solidFill>
                  <a:srgbClr val="FF2F92"/>
                </a:solidFill>
                <a:latin typeface="Trebuchet MS"/>
                <a:cs typeface="Trebuchet MS"/>
              </a:rPr>
              <a:t>P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30" dirty="0">
                <a:solidFill>
                  <a:srgbClr val="FF2F92"/>
                </a:solidFill>
                <a:latin typeface="Trebuchet MS"/>
                <a:cs typeface="Trebuchet MS"/>
              </a:rPr>
              <a:t>Y</a:t>
            </a:r>
            <a:r>
              <a:rPr sz="35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3500" b="1" spc="140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9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X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13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H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8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K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54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W  </a:t>
            </a:r>
            <a:r>
              <a:rPr sz="3500" spc="-13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H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5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J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9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G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8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K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9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9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114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U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40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G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4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V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8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K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X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4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V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  </a:t>
            </a:r>
            <a:r>
              <a:rPr sz="3500" spc="21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9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8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K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9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Z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6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40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1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G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3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B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4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X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Q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9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57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9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21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Y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9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21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500" spc="-3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</a:t>
            </a:r>
            <a:endParaRPr sz="35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01311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1F0B4D-F2FB-187C-ECDF-F685B2485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2149475"/>
            <a:ext cx="10858500" cy="3180773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8CBCCF1-CA25-B773-AE0B-CAA045CAA721}"/>
              </a:ext>
            </a:extLst>
          </p:cNvPr>
          <p:cNvSpPr txBox="1"/>
          <p:nvPr/>
        </p:nvSpPr>
        <p:spPr>
          <a:xfrm>
            <a:off x="2508250" y="6645275"/>
            <a:ext cx="156972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Questa è la lunghezza che abbiamo scelto, guardiamo ora un’altra cosa…</a:t>
            </a:r>
          </a:p>
        </p:txBody>
      </p:sp>
    </p:spTree>
    <p:extLst>
      <p:ext uri="{BB962C8B-B14F-4D97-AF65-F5344CB8AC3E}">
        <p14:creationId xmlns:p14="http://schemas.microsoft.com/office/powerpoint/2010/main" val="3510953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ifrario di Vigenere: come il passato influisce sul presente | Blog  ufficiale di Kaspersky">
            <a:extLst>
              <a:ext uri="{FF2B5EF4-FFF2-40B4-BE49-F238E27FC236}">
                <a16:creationId xmlns:a16="http://schemas.microsoft.com/office/drawing/2014/main" id="{519F2D97-D1C6-91E0-0732-3C65C2160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0" y="854075"/>
            <a:ext cx="9601200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890645E-5890-2945-5CCE-CF97854C9D39}"/>
              </a:ext>
            </a:extLst>
          </p:cNvPr>
          <p:cNvSpPr txBox="1"/>
          <p:nvPr/>
        </p:nvSpPr>
        <p:spPr>
          <a:xfrm>
            <a:off x="1822450" y="1158875"/>
            <a:ext cx="914400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350" b="1" dirty="0"/>
              <a:t>0</a:t>
            </a:r>
          </a:p>
          <a:p>
            <a:r>
              <a:rPr lang="it-IT" sz="2350" b="1" dirty="0"/>
              <a:t>1</a:t>
            </a:r>
          </a:p>
          <a:p>
            <a:r>
              <a:rPr lang="it-IT" sz="2350" b="1" dirty="0"/>
              <a:t>2</a:t>
            </a:r>
          </a:p>
          <a:p>
            <a:r>
              <a:rPr lang="it-IT" sz="2350" b="1" dirty="0"/>
              <a:t>3</a:t>
            </a:r>
          </a:p>
          <a:p>
            <a:r>
              <a:rPr lang="it-IT" sz="2350" b="1" dirty="0"/>
              <a:t>4</a:t>
            </a:r>
          </a:p>
          <a:p>
            <a:r>
              <a:rPr lang="it-IT" sz="2350" b="1" dirty="0"/>
              <a:t>5</a:t>
            </a:r>
          </a:p>
          <a:p>
            <a:r>
              <a:rPr lang="it-IT" sz="2350" b="1" dirty="0"/>
              <a:t>6</a:t>
            </a:r>
          </a:p>
          <a:p>
            <a:r>
              <a:rPr lang="it-IT" sz="2350" b="1" dirty="0"/>
              <a:t>.</a:t>
            </a:r>
          </a:p>
          <a:p>
            <a:r>
              <a:rPr lang="it-IT" sz="2350" b="1" dirty="0"/>
              <a:t>.</a:t>
            </a:r>
          </a:p>
          <a:p>
            <a:r>
              <a:rPr lang="it-IT" sz="2350" b="1" dirty="0"/>
              <a:t>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9EC79C-F068-2410-82D2-948917FF24E4}"/>
              </a:ext>
            </a:extLst>
          </p:cNvPr>
          <p:cNvSpPr txBox="1"/>
          <p:nvPr/>
        </p:nvSpPr>
        <p:spPr>
          <a:xfrm>
            <a:off x="13404850" y="1920875"/>
            <a:ext cx="5715000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Ogni riga della tabella è un cifrario monoalfabetico!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it-IT" sz="4100" u="sng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Ogni riga rappresenta uno shift dell’alfabeto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 numeri accanto alle righe indicano quanti shift abbiamo effettuato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664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9EC79C-F068-2410-82D2-948917FF24E4}"/>
              </a:ext>
            </a:extLst>
          </p:cNvPr>
          <p:cNvSpPr txBox="1"/>
          <p:nvPr/>
        </p:nvSpPr>
        <p:spPr>
          <a:xfrm>
            <a:off x="3041650" y="1920875"/>
            <a:ext cx="160782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Iniziamo allora a fare dei ragionamenti, limitando il numero di lettere che prendiamo in considerazione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chiave ha lunghezza 5, si ripete perciò dopo 5 lettere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Prendiamo 1 lettera ogni 5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pl-PL" sz="4400" b="1" spc="-254" dirty="0">
                <a:solidFill>
                  <a:srgbClr val="FF2F92"/>
                </a:solidFill>
                <a:latin typeface="Trebuchet MS"/>
                <a:cs typeface="Trebuchet MS"/>
              </a:rPr>
              <a:t>H</a:t>
            </a:r>
            <a:r>
              <a:rPr lang="pl-PL" sz="44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lang="pl-PL" sz="4400" spc="-23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U</a:t>
            </a:r>
            <a:r>
              <a:rPr lang="pl-PL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pl-PL" sz="4400" spc="-108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W</a:t>
            </a:r>
            <a:r>
              <a:rPr lang="pl-PL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pl-PL" sz="4400" spc="4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R</a:t>
            </a:r>
            <a:r>
              <a:rPr lang="pl-PL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pl-PL" sz="4400" spc="28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</a:t>
            </a:r>
            <a:r>
              <a:rPr lang="pl-PL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pl-PL" sz="4400" b="1" spc="-310" dirty="0">
                <a:solidFill>
                  <a:srgbClr val="FF2F92"/>
                </a:solidFill>
                <a:latin typeface="Trebuchet MS"/>
                <a:cs typeface="Trebuchet MS"/>
              </a:rPr>
              <a:t>M  </a:t>
            </a:r>
            <a:r>
              <a:rPr lang="pl-PL" sz="44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lang="pl-PL" sz="44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lang="pl-PL" sz="4400" spc="-950" dirty="0">
                <a:solidFill>
                  <a:srgbClr val="5E5E5E"/>
                </a:solidFill>
                <a:latin typeface="Trebuchet MS"/>
                <a:cs typeface="Trebuchet MS"/>
              </a:rPr>
              <a:t>W</a:t>
            </a:r>
            <a:r>
              <a:rPr lang="pl-PL" sz="44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lang="pl-PL" sz="4400" spc="265" dirty="0">
                <a:solidFill>
                  <a:srgbClr val="5E5E5E"/>
                </a:solidFill>
                <a:latin typeface="Trebuchet MS"/>
                <a:cs typeface="Trebuchet MS"/>
              </a:rPr>
              <a:t>X</a:t>
            </a:r>
            <a:r>
              <a:rPr lang="pl-PL" sz="44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lang="pl-PL" sz="4400" spc="95" dirty="0">
                <a:solidFill>
                  <a:srgbClr val="5E5E5E"/>
                </a:solidFill>
                <a:latin typeface="Trebuchet MS"/>
                <a:cs typeface="Trebuchet MS"/>
              </a:rPr>
              <a:t>C</a:t>
            </a:r>
            <a:r>
              <a:rPr lang="pl-PL" sz="44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lang="pl-PL" sz="4400" b="1" spc="-254" dirty="0">
                <a:solidFill>
                  <a:srgbClr val="FF2F92"/>
                </a:solidFill>
                <a:latin typeface="Trebuchet MS"/>
                <a:cs typeface="Trebuchet MS"/>
              </a:rPr>
              <a:t>H</a:t>
            </a:r>
            <a:r>
              <a:rPr lang="pl-PL" sz="44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lang="pl-PL" sz="4400" spc="-23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U</a:t>
            </a:r>
            <a:r>
              <a:rPr lang="pl-PL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pl-PL" sz="4400" spc="-108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W</a:t>
            </a:r>
            <a:r>
              <a:rPr lang="pl-PL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pl-PL" sz="4400" spc="4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R</a:t>
            </a:r>
            <a:r>
              <a:rPr lang="pl-PL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pl-PL" sz="4400" spc="28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L</a:t>
            </a:r>
            <a:r>
              <a:rPr lang="pl-PL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pl-PL" sz="4400" b="1" spc="-509" dirty="0">
                <a:solidFill>
                  <a:srgbClr val="FF2F92"/>
                </a:solidFill>
                <a:latin typeface="Trebuchet MS"/>
                <a:cs typeface="Trebuchet MS"/>
              </a:rPr>
              <a:t>M</a:t>
            </a:r>
            <a:r>
              <a:rPr lang="pl-PL" sz="4400" b="1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lang="pl-PL" sz="4400" spc="575" dirty="0">
                <a:solidFill>
                  <a:srgbClr val="5E5E5E"/>
                </a:solidFill>
                <a:latin typeface="Trebuchet MS"/>
                <a:cs typeface="Trebuchet MS"/>
              </a:rPr>
              <a:t>S</a:t>
            </a:r>
            <a:r>
              <a:rPr lang="pl-PL" sz="44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lang="pl-PL" sz="4400" spc="290" dirty="0">
                <a:solidFill>
                  <a:srgbClr val="5E5E5E"/>
                </a:solidFill>
                <a:latin typeface="Trebuchet MS"/>
                <a:cs typeface="Trebuchet MS"/>
              </a:rPr>
              <a:t>Z</a:t>
            </a:r>
            <a:r>
              <a:rPr lang="pl-PL" sz="44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lang="pl-PL" sz="4400" spc="470" dirty="0">
                <a:solidFill>
                  <a:srgbClr val="5E5E5E"/>
                </a:solidFill>
                <a:latin typeface="Trebuchet MS"/>
                <a:cs typeface="Trebuchet MS"/>
              </a:rPr>
              <a:t>L</a:t>
            </a:r>
            <a:r>
              <a:rPr lang="pl-PL" sz="44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lang="pl-PL" sz="4400" spc="225" dirty="0">
                <a:solidFill>
                  <a:srgbClr val="5E5E5E"/>
                </a:solidFill>
                <a:latin typeface="Trebuchet MS"/>
                <a:cs typeface="Trebuchet MS"/>
              </a:rPr>
              <a:t>B</a:t>
            </a:r>
            <a:endParaRPr lang="it-IT" sz="4400" spc="225" dirty="0">
              <a:solidFill>
                <a:srgbClr val="5E5E5E"/>
              </a:solidFill>
              <a:latin typeface="Trebuchet MS"/>
              <a:cs typeface="Trebuchet MS"/>
            </a:endParaRPr>
          </a:p>
          <a:p>
            <a:pPr algn="ctr"/>
            <a:r>
              <a:rPr lang="it-IT" sz="4400" spc="225" dirty="0">
                <a:solidFill>
                  <a:schemeClr val="accent6">
                    <a:lumMod val="75000"/>
                  </a:schemeClr>
                </a:solidFill>
                <a:latin typeface="Trebuchet MS"/>
              </a:rPr>
              <a:t>C</a:t>
            </a:r>
            <a:r>
              <a:rPr lang="it-IT" sz="4400" spc="225" dirty="0">
                <a:solidFill>
                  <a:srgbClr val="5E5E5E"/>
                </a:solidFill>
                <a:latin typeface="Trebuchet MS"/>
              </a:rPr>
              <a:t> H I A V </a:t>
            </a:r>
            <a:r>
              <a:rPr lang="it-IT" sz="4400" spc="225" dirty="0">
                <a:solidFill>
                  <a:schemeClr val="accent6">
                    <a:lumMod val="75000"/>
                  </a:schemeClr>
                </a:solidFill>
                <a:latin typeface="Trebuchet MS"/>
              </a:rPr>
              <a:t>C</a:t>
            </a:r>
            <a:r>
              <a:rPr lang="it-IT" sz="4400" spc="225" dirty="0">
                <a:solidFill>
                  <a:srgbClr val="5E5E5E"/>
                </a:solidFill>
                <a:latin typeface="Trebuchet MS"/>
              </a:rPr>
              <a:t> H I A V </a:t>
            </a:r>
            <a:r>
              <a:rPr lang="it-IT" sz="4400" spc="225" dirty="0">
                <a:solidFill>
                  <a:schemeClr val="accent6">
                    <a:lumMod val="75000"/>
                  </a:schemeClr>
                </a:solidFill>
                <a:latin typeface="Trebuchet MS"/>
              </a:rPr>
              <a:t>C</a:t>
            </a:r>
            <a:r>
              <a:rPr lang="it-IT" sz="4400" spc="225" dirty="0">
                <a:solidFill>
                  <a:srgbClr val="5E5E5E"/>
                </a:solidFill>
                <a:latin typeface="Trebuchet MS"/>
              </a:rPr>
              <a:t> H I A V </a:t>
            </a:r>
            <a:r>
              <a:rPr lang="it-IT" sz="4400" spc="225" dirty="0">
                <a:solidFill>
                  <a:schemeClr val="accent6">
                    <a:lumMod val="75000"/>
                  </a:schemeClr>
                </a:solidFill>
                <a:latin typeface="Trebuchet MS"/>
              </a:rPr>
              <a:t>C</a:t>
            </a:r>
            <a:r>
              <a:rPr lang="it-IT" sz="4400" spc="225" dirty="0">
                <a:solidFill>
                  <a:srgbClr val="5E5E5E"/>
                </a:solidFill>
                <a:latin typeface="Trebuchet MS"/>
              </a:rPr>
              <a:t> H I A V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FB0F7BD-86AB-941C-04B2-25E41D56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451850" y="6492875"/>
            <a:ext cx="77400" cy="207043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2D4BF10-193E-3D41-CA64-13C8E9F23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080750" y="6492875"/>
            <a:ext cx="77400" cy="207043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7A44FD4-F477-9FD1-BEA5-78322D0E7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32250" y="6533856"/>
            <a:ext cx="77400" cy="20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55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object 162"/>
          <p:cNvSpPr txBox="1"/>
          <p:nvPr/>
        </p:nvSpPr>
        <p:spPr>
          <a:xfrm>
            <a:off x="2148205" y="854075"/>
            <a:ext cx="15807690" cy="8954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 marR="30480" algn="just">
              <a:lnSpc>
                <a:spcPct val="100499"/>
              </a:lnSpc>
              <a:spcBef>
                <a:spcPts val="95"/>
              </a:spcBef>
            </a:pPr>
            <a:r>
              <a:rPr sz="3500" spc="-950" dirty="0">
                <a:solidFill>
                  <a:srgbClr val="FF2F92"/>
                </a:solidFill>
                <a:latin typeface="Trebuchet MS"/>
                <a:cs typeface="Trebuchet MS"/>
              </a:rPr>
              <a:t>W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1405" dirty="0">
                <a:solidFill>
                  <a:srgbClr val="FF2F92"/>
                </a:solidFill>
                <a:latin typeface="Trebuchet MS"/>
                <a:cs typeface="Trebuchet MS"/>
              </a:rPr>
              <a:t>I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-135" dirty="0">
                <a:solidFill>
                  <a:srgbClr val="5E5E5E"/>
                </a:solidFill>
                <a:latin typeface="Trebuchet MS"/>
                <a:cs typeface="Trebuchet MS"/>
              </a:rPr>
              <a:t>H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1405" dirty="0">
                <a:solidFill>
                  <a:srgbClr val="FF2F92"/>
                </a:solidFill>
                <a:latin typeface="Trebuchet MS"/>
                <a:cs typeface="Trebuchet MS"/>
              </a:rPr>
              <a:t>I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L </a:t>
            </a:r>
            <a:r>
              <a:rPr sz="3500" spc="-225" dirty="0">
                <a:solidFill>
                  <a:srgbClr val="FF2F92"/>
                </a:solidFill>
                <a:latin typeface="Trebuchet MS"/>
                <a:cs typeface="Trebuchet MS"/>
              </a:rPr>
              <a:t>G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90" dirty="0">
                <a:solidFill>
                  <a:srgbClr val="5E5E5E"/>
                </a:solidFill>
                <a:latin typeface="Trebuchet MS"/>
                <a:cs typeface="Trebuchet MS"/>
              </a:rPr>
              <a:t>V 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350" dirty="0">
                <a:solidFill>
                  <a:srgbClr val="FF2F92"/>
                </a:solidFill>
                <a:latin typeface="Trebuchet MS"/>
                <a:cs typeface="Trebuchet MS"/>
              </a:rPr>
              <a:t>E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L </a:t>
            </a:r>
            <a:r>
              <a:rPr sz="3500" spc="-225" dirty="0">
                <a:solidFill>
                  <a:srgbClr val="FF2F92"/>
                </a:solidFill>
                <a:latin typeface="Trebuchet MS"/>
                <a:cs typeface="Trebuchet MS"/>
              </a:rPr>
              <a:t>G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G </a:t>
            </a:r>
            <a:r>
              <a:rPr sz="3500" spc="350" dirty="0">
                <a:solidFill>
                  <a:srgbClr val="FF2F92"/>
                </a:solidFill>
                <a:latin typeface="Trebuchet MS"/>
                <a:cs typeface="Trebuchet MS"/>
              </a:rPr>
              <a:t>E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470" dirty="0">
                <a:solidFill>
                  <a:srgbClr val="FF2F92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165" dirty="0">
                <a:solidFill>
                  <a:srgbClr val="FF2F92"/>
                </a:solidFill>
                <a:latin typeface="Trebuchet MS"/>
                <a:cs typeface="Trebuchet MS"/>
              </a:rPr>
              <a:t>T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135" dirty="0">
                <a:solidFill>
                  <a:srgbClr val="FF2F92"/>
                </a:solidFill>
                <a:latin typeface="Trebuchet MS"/>
                <a:cs typeface="Trebuchet MS"/>
              </a:rPr>
              <a:t>H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FF2F92"/>
                </a:solidFill>
                <a:latin typeface="Trebuchet MS"/>
                <a:cs typeface="Trebuchet MS"/>
              </a:rPr>
              <a:t>M 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-135" dirty="0">
                <a:solidFill>
                  <a:srgbClr val="FF2F92"/>
                </a:solidFill>
                <a:latin typeface="Trebuchet MS"/>
                <a:cs typeface="Trebuchet MS"/>
              </a:rPr>
              <a:t>H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160" dirty="0">
                <a:solidFill>
                  <a:srgbClr val="FF2F92"/>
                </a:solidFill>
                <a:latin typeface="Trebuchet MS"/>
                <a:cs typeface="Trebuchet MS"/>
              </a:rPr>
              <a:t>R </a:t>
            </a:r>
            <a:r>
              <a:rPr sz="3500" spc="395" dirty="0">
                <a:solidFill>
                  <a:srgbClr val="5E5E5E"/>
                </a:solidFill>
                <a:latin typeface="Trebuchet MS"/>
                <a:cs typeface="Trebuchet MS"/>
              </a:rPr>
              <a:t>F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W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950" dirty="0">
                <a:solidFill>
                  <a:srgbClr val="FF2F92"/>
                </a:solidFill>
                <a:latin typeface="Trebuchet MS"/>
                <a:cs typeface="Trebuchet MS"/>
              </a:rPr>
              <a:t>W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340" dirty="0">
                <a:solidFill>
                  <a:srgbClr val="5E5E5E"/>
                </a:solidFill>
                <a:latin typeface="Trebuchet MS"/>
                <a:cs typeface="Trebuchet MS"/>
              </a:rPr>
              <a:t>L 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470" dirty="0">
                <a:solidFill>
                  <a:srgbClr val="FF2F92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160" dirty="0">
                <a:solidFill>
                  <a:srgbClr val="FF2F92"/>
                </a:solidFill>
                <a:latin typeface="Trebuchet MS"/>
                <a:cs typeface="Trebuchet MS"/>
              </a:rPr>
              <a:t>R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140" dirty="0">
                <a:solidFill>
                  <a:srgbClr val="FF2F92"/>
                </a:solidFill>
                <a:latin typeface="Trebuchet MS"/>
                <a:cs typeface="Trebuchet MS"/>
              </a:rPr>
              <a:t>V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470" dirty="0">
                <a:solidFill>
                  <a:srgbClr val="FF2F92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590" dirty="0">
                <a:solidFill>
                  <a:srgbClr val="FF2F92"/>
                </a:solidFill>
                <a:latin typeface="Trebuchet MS"/>
                <a:cs typeface="Trebuchet MS"/>
              </a:rPr>
              <a:t>J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160" dirty="0">
                <a:solidFill>
                  <a:srgbClr val="FF2F92"/>
                </a:solidFill>
                <a:latin typeface="Trebuchet MS"/>
                <a:cs typeface="Trebuchet MS"/>
              </a:rPr>
              <a:t>R </a:t>
            </a:r>
            <a:r>
              <a:rPr sz="3500" spc="155" dirty="0">
                <a:solidFill>
                  <a:srgbClr val="5E5E5E"/>
                </a:solidFill>
                <a:latin typeface="Trebuchet MS"/>
                <a:cs typeface="Trebuchet MS"/>
              </a:rPr>
              <a:t>B 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290" dirty="0">
                <a:solidFill>
                  <a:srgbClr val="FF2F92"/>
                </a:solidFill>
                <a:latin typeface="Trebuchet MS"/>
                <a:cs typeface="Trebuchet MS"/>
              </a:rPr>
              <a:t>Z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350" dirty="0">
                <a:solidFill>
                  <a:srgbClr val="FF2F92"/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590" dirty="0">
                <a:solidFill>
                  <a:srgbClr val="5E5E5E"/>
                </a:solidFill>
                <a:latin typeface="Trebuchet MS"/>
                <a:cs typeface="Trebuchet MS"/>
              </a:rPr>
              <a:t>J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FF2F92"/>
                </a:solidFill>
                <a:latin typeface="Trebuchet MS"/>
                <a:cs typeface="Trebuchet MS"/>
              </a:rPr>
              <a:t>G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1405" dirty="0">
                <a:solidFill>
                  <a:srgbClr val="FF2F92"/>
                </a:solidFill>
                <a:latin typeface="Trebuchet MS"/>
                <a:cs typeface="Trebuchet MS"/>
              </a:rPr>
              <a:t>I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180" dirty="0">
                <a:solidFill>
                  <a:srgbClr val="5E5E5E"/>
                </a:solidFill>
                <a:latin typeface="Trebuchet MS"/>
                <a:cs typeface="Trebuchet MS"/>
              </a:rPr>
              <a:t>P  </a:t>
            </a:r>
            <a:r>
              <a:rPr sz="3500" spc="160" dirty="0">
                <a:solidFill>
                  <a:srgbClr val="FF2F92"/>
                </a:solidFill>
                <a:latin typeface="Trebuchet MS"/>
                <a:cs typeface="Trebuchet MS"/>
              </a:rPr>
              <a:t>R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M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350" dirty="0">
                <a:solidFill>
                  <a:srgbClr val="FF2F92"/>
                </a:solidFill>
                <a:latin typeface="Trebuchet MS"/>
                <a:cs typeface="Trebuchet MS"/>
              </a:rPr>
              <a:t>E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 </a:t>
            </a:r>
            <a:r>
              <a:rPr sz="3500" spc="140" dirty="0">
                <a:solidFill>
                  <a:srgbClr val="FF2F92"/>
                </a:solidFill>
                <a:latin typeface="Trebuchet MS"/>
                <a:cs typeface="Trebuchet MS"/>
              </a:rPr>
              <a:t>V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265" dirty="0">
                <a:solidFill>
                  <a:srgbClr val="FF2F92"/>
                </a:solidFill>
                <a:latin typeface="Trebuchet MS"/>
                <a:cs typeface="Trebuchet MS"/>
              </a:rPr>
              <a:t>X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590" dirty="0">
                <a:solidFill>
                  <a:srgbClr val="FF2F92"/>
                </a:solidFill>
                <a:latin typeface="Trebuchet MS"/>
                <a:cs typeface="Trebuchet MS"/>
              </a:rPr>
              <a:t>J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145" dirty="0">
                <a:solidFill>
                  <a:srgbClr val="5E5E5E"/>
                </a:solidFill>
                <a:latin typeface="Trebuchet MS"/>
                <a:cs typeface="Trebuchet MS"/>
              </a:rPr>
              <a:t>Q 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470" dirty="0">
                <a:solidFill>
                  <a:srgbClr val="FF2F92"/>
                </a:solidFill>
                <a:latin typeface="Trebuchet MS"/>
                <a:cs typeface="Trebuchet MS"/>
              </a:rPr>
              <a:t>L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130" dirty="0">
                <a:solidFill>
                  <a:srgbClr val="FF2F92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160" dirty="0">
                <a:solidFill>
                  <a:srgbClr val="FF2F92"/>
                </a:solidFill>
                <a:latin typeface="Trebuchet MS"/>
                <a:cs typeface="Trebuchet MS"/>
              </a:rPr>
              <a:t>R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 </a:t>
            </a:r>
            <a:r>
              <a:rPr sz="3500" spc="280" dirty="0">
                <a:solidFill>
                  <a:srgbClr val="FF2F92"/>
                </a:solidFill>
                <a:latin typeface="Trebuchet MS"/>
                <a:cs typeface="Trebuchet MS"/>
              </a:rPr>
              <a:t>F 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290" dirty="0">
                <a:solidFill>
                  <a:srgbClr val="FF2F92"/>
                </a:solidFill>
                <a:latin typeface="Trebuchet MS"/>
                <a:cs typeface="Trebuchet MS"/>
              </a:rPr>
              <a:t>Z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130" dirty="0">
                <a:solidFill>
                  <a:srgbClr val="FF2F92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G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395" dirty="0">
                <a:solidFill>
                  <a:srgbClr val="5E5E5E"/>
                </a:solidFill>
                <a:latin typeface="Trebuchet MS"/>
                <a:cs typeface="Trebuchet MS"/>
              </a:rPr>
              <a:t>F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 </a:t>
            </a:r>
            <a:r>
              <a:rPr sz="3500" spc="-70" dirty="0">
                <a:solidFill>
                  <a:srgbClr val="FF2F92"/>
                </a:solidFill>
                <a:latin typeface="Trebuchet MS"/>
                <a:cs typeface="Trebuchet MS"/>
              </a:rPr>
              <a:t>N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130" dirty="0">
                <a:solidFill>
                  <a:srgbClr val="FF2F92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145" dirty="0">
                <a:solidFill>
                  <a:srgbClr val="5E5E5E"/>
                </a:solidFill>
                <a:latin typeface="Trebuchet MS"/>
                <a:cs typeface="Trebuchet MS"/>
              </a:rPr>
              <a:t>Q 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395" dirty="0">
                <a:solidFill>
                  <a:srgbClr val="5E5E5E"/>
                </a:solidFill>
                <a:latin typeface="Trebuchet MS"/>
                <a:cs typeface="Trebuchet MS"/>
              </a:rPr>
              <a:t>F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M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-135" dirty="0">
                <a:solidFill>
                  <a:srgbClr val="5E5E5E"/>
                </a:solidFill>
                <a:latin typeface="Trebuchet MS"/>
                <a:cs typeface="Trebuchet MS"/>
              </a:rPr>
              <a:t>H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-540" dirty="0">
                <a:solidFill>
                  <a:srgbClr val="5E5E5E"/>
                </a:solidFill>
                <a:latin typeface="Trebuchet MS"/>
                <a:cs typeface="Trebuchet MS"/>
              </a:rPr>
              <a:t>W  </a:t>
            </a:r>
            <a:r>
              <a:rPr sz="3500" spc="-135" dirty="0">
                <a:solidFill>
                  <a:srgbClr val="5E5E5E"/>
                </a:solidFill>
                <a:latin typeface="Trebuchet MS"/>
                <a:cs typeface="Trebuchet MS"/>
              </a:rPr>
              <a:t>H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590" dirty="0">
                <a:solidFill>
                  <a:srgbClr val="FF2F92"/>
                </a:solidFill>
                <a:latin typeface="Trebuchet MS"/>
                <a:cs typeface="Trebuchet MS"/>
              </a:rPr>
              <a:t>J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M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-225" dirty="0">
                <a:solidFill>
                  <a:srgbClr val="FF2F92"/>
                </a:solidFill>
                <a:latin typeface="Trebuchet MS"/>
                <a:cs typeface="Trebuchet MS"/>
              </a:rPr>
              <a:t>Q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-950" dirty="0">
                <a:solidFill>
                  <a:srgbClr val="FF2F92"/>
                </a:solidFill>
                <a:latin typeface="Trebuchet MS"/>
                <a:cs typeface="Trebuchet MS"/>
              </a:rPr>
              <a:t>W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185" dirty="0">
                <a:solidFill>
                  <a:srgbClr val="FF2F92"/>
                </a:solidFill>
                <a:latin typeface="Trebuchet MS"/>
                <a:cs typeface="Trebuchet MS"/>
              </a:rPr>
              <a:t>K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265" dirty="0">
                <a:solidFill>
                  <a:srgbClr val="FF2F92"/>
                </a:solidFill>
                <a:latin typeface="Trebuchet MS"/>
                <a:cs typeface="Trebuchet MS"/>
              </a:rPr>
              <a:t>X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60" dirty="0">
                <a:solidFill>
                  <a:srgbClr val="5E5E5E"/>
                </a:solidFill>
                <a:latin typeface="Trebuchet MS"/>
                <a:cs typeface="Trebuchet MS"/>
              </a:rPr>
              <a:t>C 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1405" dirty="0">
                <a:solidFill>
                  <a:srgbClr val="FF2F92"/>
                </a:solidFill>
                <a:latin typeface="Trebuchet MS"/>
                <a:cs typeface="Trebuchet MS"/>
              </a:rPr>
              <a:t>I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L </a:t>
            </a:r>
            <a:r>
              <a:rPr sz="3500" spc="265" dirty="0">
                <a:solidFill>
                  <a:srgbClr val="FF2F92"/>
                </a:solidFill>
                <a:latin typeface="Trebuchet MS"/>
                <a:cs typeface="Trebuchet MS"/>
              </a:rPr>
              <a:t>X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Y </a:t>
            </a:r>
            <a:r>
              <a:rPr sz="3500" spc="-950" dirty="0">
                <a:solidFill>
                  <a:srgbClr val="FF2F92"/>
                </a:solidFill>
                <a:latin typeface="Trebuchet MS"/>
                <a:cs typeface="Trebuchet MS"/>
              </a:rPr>
              <a:t>W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endParaRPr lang="it-IT" sz="3500" spc="-365" dirty="0">
              <a:solidFill>
                <a:srgbClr val="5E5E5E"/>
              </a:solidFill>
              <a:latin typeface="Trebuchet MS"/>
              <a:cs typeface="Trebuchet MS"/>
            </a:endParaRPr>
          </a:p>
          <a:p>
            <a:pPr marL="63500" marR="1493520">
              <a:lnSpc>
                <a:spcPct val="101600"/>
              </a:lnSpc>
              <a:spcBef>
                <a:spcPts val="3975"/>
              </a:spcBef>
            </a:pPr>
            <a:r>
              <a:rPr lang="it-IT" sz="41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Tutte queste lettere ‘’avranno </a:t>
            </a:r>
            <a:r>
              <a:rPr lang="it-IT" sz="4100" spc="-114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sotto’</a:t>
            </a:r>
            <a:r>
              <a:rPr lang="it-IT" sz="41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’ (nella riga della chiave) la prima lettera della chiave. </a:t>
            </a:r>
          </a:p>
          <a:p>
            <a:pPr marL="63500" marR="1493520">
              <a:lnSpc>
                <a:spcPct val="101600"/>
              </a:lnSpc>
              <a:spcBef>
                <a:spcPts val="3975"/>
              </a:spcBef>
            </a:pPr>
            <a:r>
              <a:rPr lang="it-IT" sz="41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Noi per ora abbiamo messo una </a:t>
            </a:r>
            <a:r>
              <a:rPr lang="it-IT" sz="4100" spc="-114" dirty="0">
                <a:solidFill>
                  <a:schemeClr val="accent6">
                    <a:lumMod val="75000"/>
                  </a:schemeClr>
                </a:solidFill>
                <a:latin typeface="Microsoft Sans Serif"/>
                <a:cs typeface="Microsoft Sans Serif"/>
              </a:rPr>
              <a:t>C </a:t>
            </a:r>
            <a:r>
              <a:rPr lang="it-IT" sz="4100" spc="-114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/>
                <a:cs typeface="Microsoft Sans Serif"/>
              </a:rPr>
              <a:t>ma </a:t>
            </a:r>
            <a:r>
              <a:rPr lang="it-IT" sz="4100" u="sng" spc="-114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/>
                <a:cs typeface="Microsoft Sans Serif"/>
              </a:rPr>
              <a:t>NON</a:t>
            </a:r>
            <a:r>
              <a:rPr lang="it-IT" sz="4100" spc="-114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/>
                <a:cs typeface="Microsoft Sans Serif"/>
              </a:rPr>
              <a:t> è CHIAV la nostra chiave! Come troviamo la chiave (e, soprattutto, la prima lettera)?</a:t>
            </a:r>
            <a:endParaRPr lang="it-IT" sz="4100" spc="-114" dirty="0">
              <a:solidFill>
                <a:srgbClr val="5E5E5E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90452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object 162"/>
          <p:cNvSpPr txBox="1"/>
          <p:nvPr/>
        </p:nvSpPr>
        <p:spPr>
          <a:xfrm>
            <a:off x="2148205" y="854075"/>
            <a:ext cx="15807690" cy="8954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 marR="30480" algn="just">
              <a:lnSpc>
                <a:spcPct val="100499"/>
              </a:lnSpc>
              <a:spcBef>
                <a:spcPts val="95"/>
              </a:spcBef>
            </a:pPr>
            <a:r>
              <a:rPr sz="3500" spc="-950" dirty="0">
                <a:solidFill>
                  <a:srgbClr val="FF2F92"/>
                </a:solidFill>
                <a:latin typeface="Trebuchet MS"/>
                <a:cs typeface="Trebuchet MS"/>
              </a:rPr>
              <a:t>W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1405" dirty="0">
                <a:solidFill>
                  <a:srgbClr val="FF2F92"/>
                </a:solidFill>
                <a:latin typeface="Trebuchet MS"/>
                <a:cs typeface="Trebuchet MS"/>
              </a:rPr>
              <a:t>I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-135" dirty="0">
                <a:solidFill>
                  <a:srgbClr val="5E5E5E"/>
                </a:solidFill>
                <a:latin typeface="Trebuchet MS"/>
                <a:cs typeface="Trebuchet MS"/>
              </a:rPr>
              <a:t>H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1405" dirty="0">
                <a:solidFill>
                  <a:srgbClr val="FF2F92"/>
                </a:solidFill>
                <a:latin typeface="Trebuchet MS"/>
                <a:cs typeface="Trebuchet MS"/>
              </a:rPr>
              <a:t>I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L </a:t>
            </a:r>
            <a:r>
              <a:rPr sz="3500" spc="-225" dirty="0">
                <a:solidFill>
                  <a:srgbClr val="FF2F92"/>
                </a:solidFill>
                <a:latin typeface="Trebuchet MS"/>
                <a:cs typeface="Trebuchet MS"/>
              </a:rPr>
              <a:t>G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90" dirty="0">
                <a:solidFill>
                  <a:srgbClr val="5E5E5E"/>
                </a:solidFill>
                <a:latin typeface="Trebuchet MS"/>
                <a:cs typeface="Trebuchet MS"/>
              </a:rPr>
              <a:t>V 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350" dirty="0">
                <a:solidFill>
                  <a:srgbClr val="FF2F92"/>
                </a:solidFill>
                <a:latin typeface="Trebuchet MS"/>
                <a:cs typeface="Trebuchet MS"/>
              </a:rPr>
              <a:t>E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L </a:t>
            </a:r>
            <a:r>
              <a:rPr sz="3500" spc="-225" dirty="0">
                <a:solidFill>
                  <a:srgbClr val="FF2F92"/>
                </a:solidFill>
                <a:latin typeface="Trebuchet MS"/>
                <a:cs typeface="Trebuchet MS"/>
              </a:rPr>
              <a:t>G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G </a:t>
            </a:r>
            <a:r>
              <a:rPr sz="3500" spc="350" dirty="0">
                <a:solidFill>
                  <a:srgbClr val="FF2F92"/>
                </a:solidFill>
                <a:latin typeface="Trebuchet MS"/>
                <a:cs typeface="Trebuchet MS"/>
              </a:rPr>
              <a:t>E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470" dirty="0">
                <a:solidFill>
                  <a:srgbClr val="FF2F92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165" dirty="0">
                <a:solidFill>
                  <a:srgbClr val="FF2F92"/>
                </a:solidFill>
                <a:latin typeface="Trebuchet MS"/>
                <a:cs typeface="Trebuchet MS"/>
              </a:rPr>
              <a:t>T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135" dirty="0">
                <a:solidFill>
                  <a:srgbClr val="FF2F92"/>
                </a:solidFill>
                <a:latin typeface="Trebuchet MS"/>
                <a:cs typeface="Trebuchet MS"/>
              </a:rPr>
              <a:t>H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FF2F92"/>
                </a:solidFill>
                <a:latin typeface="Trebuchet MS"/>
                <a:cs typeface="Trebuchet MS"/>
              </a:rPr>
              <a:t>M 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-135" dirty="0">
                <a:solidFill>
                  <a:srgbClr val="FF2F92"/>
                </a:solidFill>
                <a:latin typeface="Trebuchet MS"/>
                <a:cs typeface="Trebuchet MS"/>
              </a:rPr>
              <a:t>H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160" dirty="0">
                <a:solidFill>
                  <a:srgbClr val="FF2F92"/>
                </a:solidFill>
                <a:latin typeface="Trebuchet MS"/>
                <a:cs typeface="Trebuchet MS"/>
              </a:rPr>
              <a:t>R </a:t>
            </a:r>
            <a:r>
              <a:rPr sz="3500" spc="395" dirty="0">
                <a:solidFill>
                  <a:srgbClr val="5E5E5E"/>
                </a:solidFill>
                <a:latin typeface="Trebuchet MS"/>
                <a:cs typeface="Trebuchet MS"/>
              </a:rPr>
              <a:t>F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W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950" dirty="0">
                <a:solidFill>
                  <a:srgbClr val="FF2F92"/>
                </a:solidFill>
                <a:latin typeface="Trebuchet MS"/>
                <a:cs typeface="Trebuchet MS"/>
              </a:rPr>
              <a:t>W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340" dirty="0">
                <a:solidFill>
                  <a:srgbClr val="5E5E5E"/>
                </a:solidFill>
                <a:latin typeface="Trebuchet MS"/>
                <a:cs typeface="Trebuchet MS"/>
              </a:rPr>
              <a:t>L 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470" dirty="0">
                <a:solidFill>
                  <a:srgbClr val="FF2F92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160" dirty="0">
                <a:solidFill>
                  <a:srgbClr val="FF2F92"/>
                </a:solidFill>
                <a:latin typeface="Trebuchet MS"/>
                <a:cs typeface="Trebuchet MS"/>
              </a:rPr>
              <a:t>R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140" dirty="0">
                <a:solidFill>
                  <a:srgbClr val="FF2F92"/>
                </a:solidFill>
                <a:latin typeface="Trebuchet MS"/>
                <a:cs typeface="Trebuchet MS"/>
              </a:rPr>
              <a:t>V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470" dirty="0">
                <a:solidFill>
                  <a:srgbClr val="FF2F92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590" dirty="0">
                <a:solidFill>
                  <a:srgbClr val="FF2F92"/>
                </a:solidFill>
                <a:latin typeface="Trebuchet MS"/>
                <a:cs typeface="Trebuchet MS"/>
              </a:rPr>
              <a:t>J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160" dirty="0">
                <a:solidFill>
                  <a:srgbClr val="FF2F92"/>
                </a:solidFill>
                <a:latin typeface="Trebuchet MS"/>
                <a:cs typeface="Trebuchet MS"/>
              </a:rPr>
              <a:t>R </a:t>
            </a:r>
            <a:r>
              <a:rPr sz="3500" spc="155" dirty="0">
                <a:solidFill>
                  <a:srgbClr val="5E5E5E"/>
                </a:solidFill>
                <a:latin typeface="Trebuchet MS"/>
                <a:cs typeface="Trebuchet MS"/>
              </a:rPr>
              <a:t>B 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290" dirty="0">
                <a:solidFill>
                  <a:srgbClr val="FF2F92"/>
                </a:solidFill>
                <a:latin typeface="Trebuchet MS"/>
                <a:cs typeface="Trebuchet MS"/>
              </a:rPr>
              <a:t>Z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350" dirty="0">
                <a:solidFill>
                  <a:srgbClr val="FF2F92"/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590" dirty="0">
                <a:solidFill>
                  <a:srgbClr val="5E5E5E"/>
                </a:solidFill>
                <a:latin typeface="Trebuchet MS"/>
                <a:cs typeface="Trebuchet MS"/>
              </a:rPr>
              <a:t>J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FF2F92"/>
                </a:solidFill>
                <a:latin typeface="Trebuchet MS"/>
                <a:cs typeface="Trebuchet MS"/>
              </a:rPr>
              <a:t>G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1405" dirty="0">
                <a:solidFill>
                  <a:srgbClr val="FF2F92"/>
                </a:solidFill>
                <a:latin typeface="Trebuchet MS"/>
                <a:cs typeface="Trebuchet MS"/>
              </a:rPr>
              <a:t>I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180" dirty="0">
                <a:solidFill>
                  <a:srgbClr val="5E5E5E"/>
                </a:solidFill>
                <a:latin typeface="Trebuchet MS"/>
                <a:cs typeface="Trebuchet MS"/>
              </a:rPr>
              <a:t>P  </a:t>
            </a:r>
            <a:r>
              <a:rPr sz="3500" spc="160" dirty="0">
                <a:solidFill>
                  <a:srgbClr val="FF2F92"/>
                </a:solidFill>
                <a:latin typeface="Trebuchet MS"/>
                <a:cs typeface="Trebuchet MS"/>
              </a:rPr>
              <a:t>R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M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350" dirty="0">
                <a:solidFill>
                  <a:srgbClr val="FF2F92"/>
                </a:solidFill>
                <a:latin typeface="Trebuchet MS"/>
                <a:cs typeface="Trebuchet MS"/>
              </a:rPr>
              <a:t>E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 </a:t>
            </a:r>
            <a:r>
              <a:rPr sz="3500" spc="140" dirty="0">
                <a:solidFill>
                  <a:srgbClr val="FF2F92"/>
                </a:solidFill>
                <a:latin typeface="Trebuchet MS"/>
                <a:cs typeface="Trebuchet MS"/>
              </a:rPr>
              <a:t>V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265" dirty="0">
                <a:solidFill>
                  <a:srgbClr val="FF2F92"/>
                </a:solidFill>
                <a:latin typeface="Trebuchet MS"/>
                <a:cs typeface="Trebuchet MS"/>
              </a:rPr>
              <a:t>X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590" dirty="0">
                <a:solidFill>
                  <a:srgbClr val="FF2F92"/>
                </a:solidFill>
                <a:latin typeface="Trebuchet MS"/>
                <a:cs typeface="Trebuchet MS"/>
              </a:rPr>
              <a:t>J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145" dirty="0">
                <a:solidFill>
                  <a:srgbClr val="5E5E5E"/>
                </a:solidFill>
                <a:latin typeface="Trebuchet MS"/>
                <a:cs typeface="Trebuchet MS"/>
              </a:rPr>
              <a:t>Q 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470" dirty="0">
                <a:solidFill>
                  <a:srgbClr val="FF2F92"/>
                </a:solidFill>
                <a:latin typeface="Trebuchet MS"/>
                <a:cs typeface="Trebuchet MS"/>
              </a:rPr>
              <a:t>L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130" dirty="0">
                <a:solidFill>
                  <a:srgbClr val="FF2F92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160" dirty="0">
                <a:solidFill>
                  <a:srgbClr val="FF2F92"/>
                </a:solidFill>
                <a:latin typeface="Trebuchet MS"/>
                <a:cs typeface="Trebuchet MS"/>
              </a:rPr>
              <a:t>R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 </a:t>
            </a:r>
            <a:r>
              <a:rPr sz="3500" spc="280" dirty="0">
                <a:solidFill>
                  <a:srgbClr val="FF2F92"/>
                </a:solidFill>
                <a:latin typeface="Trebuchet MS"/>
                <a:cs typeface="Trebuchet MS"/>
              </a:rPr>
              <a:t>F 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290" dirty="0">
                <a:solidFill>
                  <a:srgbClr val="FF2F92"/>
                </a:solidFill>
                <a:latin typeface="Trebuchet MS"/>
                <a:cs typeface="Trebuchet MS"/>
              </a:rPr>
              <a:t>Z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130" dirty="0">
                <a:solidFill>
                  <a:srgbClr val="FF2F92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G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395" dirty="0">
                <a:solidFill>
                  <a:srgbClr val="5E5E5E"/>
                </a:solidFill>
                <a:latin typeface="Trebuchet MS"/>
                <a:cs typeface="Trebuchet MS"/>
              </a:rPr>
              <a:t>F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 </a:t>
            </a:r>
            <a:r>
              <a:rPr sz="3500" spc="-70" dirty="0">
                <a:solidFill>
                  <a:srgbClr val="FF2F92"/>
                </a:solidFill>
                <a:latin typeface="Trebuchet MS"/>
                <a:cs typeface="Trebuchet MS"/>
              </a:rPr>
              <a:t>N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130" dirty="0">
                <a:solidFill>
                  <a:srgbClr val="FF2F92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145" dirty="0">
                <a:solidFill>
                  <a:srgbClr val="5E5E5E"/>
                </a:solidFill>
                <a:latin typeface="Trebuchet MS"/>
                <a:cs typeface="Trebuchet MS"/>
              </a:rPr>
              <a:t>Q 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395" dirty="0">
                <a:solidFill>
                  <a:srgbClr val="5E5E5E"/>
                </a:solidFill>
                <a:latin typeface="Trebuchet MS"/>
                <a:cs typeface="Trebuchet MS"/>
              </a:rPr>
              <a:t>F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M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-135" dirty="0">
                <a:solidFill>
                  <a:srgbClr val="5E5E5E"/>
                </a:solidFill>
                <a:latin typeface="Trebuchet MS"/>
                <a:cs typeface="Trebuchet MS"/>
              </a:rPr>
              <a:t>H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-540" dirty="0">
                <a:solidFill>
                  <a:srgbClr val="5E5E5E"/>
                </a:solidFill>
                <a:latin typeface="Trebuchet MS"/>
                <a:cs typeface="Trebuchet MS"/>
              </a:rPr>
              <a:t>W  </a:t>
            </a:r>
            <a:r>
              <a:rPr sz="3500" spc="-135" dirty="0">
                <a:solidFill>
                  <a:srgbClr val="5E5E5E"/>
                </a:solidFill>
                <a:latin typeface="Trebuchet MS"/>
                <a:cs typeface="Trebuchet MS"/>
              </a:rPr>
              <a:t>H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590" dirty="0">
                <a:solidFill>
                  <a:srgbClr val="FF2F92"/>
                </a:solidFill>
                <a:latin typeface="Trebuchet MS"/>
                <a:cs typeface="Trebuchet MS"/>
              </a:rPr>
              <a:t>J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M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-225" dirty="0">
                <a:solidFill>
                  <a:srgbClr val="FF2F92"/>
                </a:solidFill>
                <a:latin typeface="Trebuchet MS"/>
                <a:cs typeface="Trebuchet MS"/>
              </a:rPr>
              <a:t>Q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-950" dirty="0">
                <a:solidFill>
                  <a:srgbClr val="FF2F92"/>
                </a:solidFill>
                <a:latin typeface="Trebuchet MS"/>
                <a:cs typeface="Trebuchet MS"/>
              </a:rPr>
              <a:t>W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185" dirty="0">
                <a:solidFill>
                  <a:srgbClr val="FF2F92"/>
                </a:solidFill>
                <a:latin typeface="Trebuchet MS"/>
                <a:cs typeface="Trebuchet MS"/>
              </a:rPr>
              <a:t>K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265" dirty="0">
                <a:solidFill>
                  <a:srgbClr val="FF2F92"/>
                </a:solidFill>
                <a:latin typeface="Trebuchet MS"/>
                <a:cs typeface="Trebuchet MS"/>
              </a:rPr>
              <a:t>X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60" dirty="0">
                <a:solidFill>
                  <a:srgbClr val="5E5E5E"/>
                </a:solidFill>
                <a:latin typeface="Trebuchet MS"/>
                <a:cs typeface="Trebuchet MS"/>
              </a:rPr>
              <a:t>C 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1405" dirty="0">
                <a:solidFill>
                  <a:srgbClr val="FF2F92"/>
                </a:solidFill>
                <a:latin typeface="Trebuchet MS"/>
                <a:cs typeface="Trebuchet MS"/>
              </a:rPr>
              <a:t>I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L </a:t>
            </a:r>
            <a:r>
              <a:rPr sz="3500" spc="265" dirty="0">
                <a:solidFill>
                  <a:srgbClr val="FF2F92"/>
                </a:solidFill>
                <a:latin typeface="Trebuchet MS"/>
                <a:cs typeface="Trebuchet MS"/>
              </a:rPr>
              <a:t>X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Y </a:t>
            </a:r>
            <a:r>
              <a:rPr sz="3500" spc="-950" dirty="0">
                <a:solidFill>
                  <a:srgbClr val="FF2F92"/>
                </a:solidFill>
                <a:latin typeface="Trebuchet MS"/>
                <a:cs typeface="Trebuchet MS"/>
              </a:rPr>
              <a:t>W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endParaRPr lang="it-IT" sz="3500" spc="-365" dirty="0">
              <a:solidFill>
                <a:srgbClr val="5E5E5E"/>
              </a:solidFill>
              <a:latin typeface="Trebuchet MS"/>
              <a:cs typeface="Trebuchet MS"/>
            </a:endParaRPr>
          </a:p>
          <a:p>
            <a:pPr marL="63500" marR="1493520">
              <a:lnSpc>
                <a:spcPct val="101600"/>
              </a:lnSpc>
              <a:spcBef>
                <a:spcPts val="3975"/>
              </a:spcBef>
            </a:pPr>
            <a:r>
              <a:rPr lang="it-IT" sz="41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Guardiamo solo le lettere rosa e trattiamole come se formassero un messaggio solo loro</a:t>
            </a:r>
          </a:p>
          <a:p>
            <a:pPr marL="63500" marR="1493520">
              <a:lnSpc>
                <a:spcPct val="101600"/>
              </a:lnSpc>
              <a:spcBef>
                <a:spcPts val="3975"/>
              </a:spcBef>
            </a:pPr>
            <a:r>
              <a:rPr lang="it-IT" sz="4100" spc="-114" dirty="0">
                <a:solidFill>
                  <a:srgbClr val="FF2F92"/>
                </a:solidFill>
                <a:latin typeface="Microsoft Sans Serif"/>
                <a:cs typeface="Microsoft Sans Serif"/>
              </a:rPr>
              <a:t>WIMSIGYEGELTHMHMSMRQLYRVLJRZEYGIMRYEMVXJLMMSARFZYASNAMMYMMYYJQWSKXYSIMXSW</a:t>
            </a:r>
          </a:p>
        </p:txBody>
      </p:sp>
    </p:spTree>
    <p:extLst>
      <p:ext uri="{BB962C8B-B14F-4D97-AF65-F5344CB8AC3E}">
        <p14:creationId xmlns:p14="http://schemas.microsoft.com/office/powerpoint/2010/main" val="4054332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E9CE5AB7-D527-EAB6-A145-4D0C0F3BA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" t="18217" r="3488" b="14341"/>
          <a:stretch/>
        </p:blipFill>
        <p:spPr>
          <a:xfrm>
            <a:off x="3841750" y="2759075"/>
            <a:ext cx="12420600" cy="66294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0EAAC9E-04C5-AB55-81EE-4C46B43C3947}"/>
              </a:ext>
            </a:extLst>
          </p:cNvPr>
          <p:cNvSpPr txBox="1"/>
          <p:nvPr/>
        </p:nvSpPr>
        <p:spPr>
          <a:xfrm>
            <a:off x="5251450" y="854075"/>
            <a:ext cx="9601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ISTOGRAMMA DEL CRITTOGRAMMA</a:t>
            </a:r>
          </a:p>
        </p:txBody>
      </p:sp>
    </p:spTree>
    <p:extLst>
      <p:ext uri="{BB962C8B-B14F-4D97-AF65-F5344CB8AC3E}">
        <p14:creationId xmlns:p14="http://schemas.microsoft.com/office/powerpoint/2010/main" val="3001846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0EAAC9E-04C5-AB55-81EE-4C46B43C3947}"/>
              </a:ext>
            </a:extLst>
          </p:cNvPr>
          <p:cNvSpPr txBox="1"/>
          <p:nvPr/>
        </p:nvSpPr>
        <p:spPr>
          <a:xfrm>
            <a:off x="4832350" y="1235075"/>
            <a:ext cx="10439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ISTOGRAMMA DELLA LINGUA ITALIANA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F32080D-54C6-D518-FBA3-3C79FDE03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3" b="13541"/>
          <a:stretch/>
        </p:blipFill>
        <p:spPr>
          <a:xfrm>
            <a:off x="4044398" y="2987675"/>
            <a:ext cx="12015304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381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0EAAC9E-04C5-AB55-81EE-4C46B43C3947}"/>
              </a:ext>
            </a:extLst>
          </p:cNvPr>
          <p:cNvSpPr txBox="1"/>
          <p:nvPr/>
        </p:nvSpPr>
        <p:spPr>
          <a:xfrm>
            <a:off x="7175500" y="1074976"/>
            <a:ext cx="5753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Uniamo le due cose…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1A2E3C5-7402-F533-AA91-862D2477A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b="16667"/>
          <a:stretch/>
        </p:blipFill>
        <p:spPr>
          <a:xfrm>
            <a:off x="2432050" y="2285094"/>
            <a:ext cx="15240000" cy="7977187"/>
          </a:xfrm>
          <a:prstGeom prst="rect">
            <a:avLst/>
          </a:prstGeom>
        </p:spPr>
      </p:pic>
      <p:pic>
        <p:nvPicPr>
          <p:cNvPr id="1028" name="Picture 4" descr="Confused Girl GIFs | Tenor">
            <a:extLst>
              <a:ext uri="{FF2B5EF4-FFF2-40B4-BE49-F238E27FC236}">
                <a16:creationId xmlns:a16="http://schemas.microsoft.com/office/drawing/2014/main" id="{2F22A622-68F1-6452-2ECC-82C9E9E2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4650" y="1047069"/>
            <a:ext cx="2940050" cy="324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279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02501" y="236202"/>
            <a:ext cx="54991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C</a:t>
            </a:r>
            <a:r>
              <a:rPr spc="-215" dirty="0"/>
              <a:t>r</a:t>
            </a:r>
            <a:r>
              <a:rPr spc="-325" dirty="0"/>
              <a:t>i</a:t>
            </a:r>
            <a:r>
              <a:rPr spc="180" dirty="0"/>
              <a:t>t</a:t>
            </a:r>
            <a:r>
              <a:rPr spc="114" dirty="0"/>
              <a:t>t</a:t>
            </a:r>
            <a:r>
              <a:rPr spc="-320" dirty="0"/>
              <a:t>o</a:t>
            </a:r>
            <a:r>
              <a:rPr spc="-150" dirty="0"/>
              <a:t>g</a:t>
            </a:r>
            <a:r>
              <a:rPr spc="-320" dirty="0"/>
              <a:t>r</a:t>
            </a:r>
            <a:r>
              <a:rPr spc="-80" dirty="0"/>
              <a:t>a</a:t>
            </a:r>
            <a:r>
              <a:rPr spc="-70" dirty="0"/>
              <a:t>f</a:t>
            </a:r>
            <a:r>
              <a:rPr spc="-65" dirty="0"/>
              <a:t>i</a:t>
            </a:r>
            <a:r>
              <a:rPr spc="-80" dirty="0"/>
              <a:t>a</a:t>
            </a:r>
          </a:p>
        </p:txBody>
      </p:sp>
      <p:pic>
        <p:nvPicPr>
          <p:cNvPr id="1026" name="Picture 2" descr="Curiosità Alice nel Paese delle Meraviglie: Walt Disney s'ispirò alla  piccola Kathryn Beaumont">
            <a:extLst>
              <a:ext uri="{FF2B5EF4-FFF2-40B4-BE49-F238E27FC236}">
                <a16:creationId xmlns:a16="http://schemas.microsoft.com/office/drawing/2014/main" id="{7549CCAF-4B78-3290-7908-349654F6D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508251" y="3083928"/>
            <a:ext cx="22352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iglio Bianco - Wikipedia">
            <a:extLst>
              <a:ext uri="{FF2B5EF4-FFF2-40B4-BE49-F238E27FC236}">
                <a16:creationId xmlns:a16="http://schemas.microsoft.com/office/drawing/2014/main" id="{6AC4A339-7407-7567-BD92-784F5DA67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650" y="3621552"/>
            <a:ext cx="20955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 specie evolvono &quot;correndo&quot;, come diceva la Regina Rossa di Alice">
            <a:extLst>
              <a:ext uri="{FF2B5EF4-FFF2-40B4-BE49-F238E27FC236}">
                <a16:creationId xmlns:a16="http://schemas.microsoft.com/office/drawing/2014/main" id="{77D34CE7-4C4A-63A7-373F-8AA2D221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7073950"/>
            <a:ext cx="3048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71CE247C-C6AE-1706-5D4B-EE3E05FEB0B0}"/>
              </a:ext>
            </a:extLst>
          </p:cNvPr>
          <p:cNvCxnSpPr/>
          <p:nvPr/>
        </p:nvCxnSpPr>
        <p:spPr>
          <a:xfrm>
            <a:off x="5708650" y="4431177"/>
            <a:ext cx="3048000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ttore curvo 59">
            <a:extLst>
              <a:ext uri="{FF2B5EF4-FFF2-40B4-BE49-F238E27FC236}">
                <a16:creationId xmlns:a16="http://schemas.microsoft.com/office/drawing/2014/main" id="{9FBE187C-50F2-8B22-4AC9-D938EF9D4684}"/>
              </a:ext>
            </a:extLst>
          </p:cNvPr>
          <p:cNvCxnSpPr/>
          <p:nvPr/>
        </p:nvCxnSpPr>
        <p:spPr>
          <a:xfrm rot="16200000" flipH="1">
            <a:off x="7038975" y="5176252"/>
            <a:ext cx="1828800" cy="1301749"/>
          </a:xfrm>
          <a:prstGeom prst="curvedConnector3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81A6567A-C1F2-DD6B-0D76-74E5D14CBF1B}"/>
              </a:ext>
            </a:extLst>
          </p:cNvPr>
          <p:cNvSpPr txBox="1"/>
          <p:nvPr/>
        </p:nvSpPr>
        <p:spPr>
          <a:xfrm>
            <a:off x="3408279" y="5913811"/>
            <a:ext cx="6096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AE7ED84A-A99D-74B2-5700-59B667C82BAE}"/>
              </a:ext>
            </a:extLst>
          </p:cNvPr>
          <p:cNvSpPr txBox="1"/>
          <p:nvPr/>
        </p:nvSpPr>
        <p:spPr>
          <a:xfrm>
            <a:off x="10553699" y="5465488"/>
            <a:ext cx="6096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F3A9D00F-7DA1-C18F-C2C5-F477740FF251}"/>
              </a:ext>
            </a:extLst>
          </p:cNvPr>
          <p:cNvSpPr txBox="1"/>
          <p:nvPr/>
        </p:nvSpPr>
        <p:spPr>
          <a:xfrm>
            <a:off x="9558087" y="7712437"/>
            <a:ext cx="6096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accent2"/>
                </a:solidFill>
              </a:rPr>
              <a:t>E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E4A86C0A-912D-B56D-39D5-A57230C4BE3F}"/>
              </a:ext>
            </a:extLst>
          </p:cNvPr>
          <p:cNvSpPr txBox="1"/>
          <p:nvPr/>
        </p:nvSpPr>
        <p:spPr>
          <a:xfrm>
            <a:off x="6997700" y="3676359"/>
            <a:ext cx="609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spc="-11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/>
                <a:cs typeface="Microsoft Sans Serif"/>
              </a:rPr>
              <a:t>C</a:t>
            </a:r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34A7B1-48EA-8442-ED99-AC1074B8988F}"/>
              </a:ext>
            </a:extLst>
          </p:cNvPr>
          <p:cNvSpPr txBox="1"/>
          <p:nvPr/>
        </p:nvSpPr>
        <p:spPr>
          <a:xfrm>
            <a:off x="13565604" y="3348648"/>
            <a:ext cx="59436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Solo B sa </a:t>
            </a:r>
            <a:r>
              <a:rPr lang="it-IT" sz="5000" dirty="0">
                <a:solidFill>
                  <a:srgbClr val="FF2F92"/>
                </a:solidFill>
              </a:rPr>
              <a:t>decifrare</a:t>
            </a:r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(=comprendere) il messaggio!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13D81700-D5A6-D067-FDB4-59D39E06B6F2}"/>
              </a:ext>
            </a:extLst>
          </p:cNvPr>
          <p:cNvSpPr/>
          <p:nvPr/>
        </p:nvSpPr>
        <p:spPr>
          <a:xfrm>
            <a:off x="5022850" y="5827125"/>
            <a:ext cx="5791200" cy="478055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A959F127-A2BB-E008-18DA-294810AC6C15}"/>
              </a:ext>
            </a:extLst>
          </p:cNvPr>
          <p:cNvCxnSpPr/>
          <p:nvPr/>
        </p:nvCxnSpPr>
        <p:spPr>
          <a:xfrm>
            <a:off x="11042650" y="8169275"/>
            <a:ext cx="19050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E50CD77-EF2F-2327-9729-D300A99DF272}"/>
              </a:ext>
            </a:extLst>
          </p:cNvPr>
          <p:cNvSpPr txBox="1"/>
          <p:nvPr/>
        </p:nvSpPr>
        <p:spPr>
          <a:xfrm>
            <a:off x="13543212" y="7492166"/>
            <a:ext cx="5562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rgbClr val="FFC000"/>
                </a:solidFill>
              </a:rPr>
              <a:t>Riceve C ma </a:t>
            </a:r>
          </a:p>
          <a:p>
            <a:r>
              <a:rPr lang="it-IT" sz="4100" dirty="0">
                <a:solidFill>
                  <a:srgbClr val="FFC000"/>
                </a:solidFill>
              </a:rPr>
              <a:t>NON SA LEGGERLO!</a:t>
            </a:r>
          </a:p>
        </p:txBody>
      </p:sp>
    </p:spTree>
    <p:extLst>
      <p:ext uri="{BB962C8B-B14F-4D97-AF65-F5344CB8AC3E}">
        <p14:creationId xmlns:p14="http://schemas.microsoft.com/office/powerpoint/2010/main" val="2213626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0EAAC9E-04C5-AB55-81EE-4C46B43C3947}"/>
              </a:ext>
            </a:extLst>
          </p:cNvPr>
          <p:cNvSpPr txBox="1"/>
          <p:nvPr/>
        </p:nvSpPr>
        <p:spPr>
          <a:xfrm>
            <a:off x="7175500" y="1074976"/>
            <a:ext cx="5753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è perfetto ma…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1A2E3C5-7402-F533-AA91-862D2477A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b="16667"/>
          <a:stretch/>
        </p:blipFill>
        <p:spPr>
          <a:xfrm>
            <a:off x="2432050" y="2454275"/>
            <a:ext cx="15240000" cy="7977187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12758E5-AEE2-D70E-0B03-7C4CBD8CFDB7}"/>
              </a:ext>
            </a:extLst>
          </p:cNvPr>
          <p:cNvSpPr/>
          <p:nvPr/>
        </p:nvSpPr>
        <p:spPr>
          <a:xfrm>
            <a:off x="9671050" y="4206875"/>
            <a:ext cx="533400" cy="5638800"/>
          </a:xfrm>
          <a:prstGeom prst="rect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AF3F788-0552-551F-5259-AE155DD7DA0C}"/>
              </a:ext>
            </a:extLst>
          </p:cNvPr>
          <p:cNvSpPr/>
          <p:nvPr/>
        </p:nvSpPr>
        <p:spPr>
          <a:xfrm>
            <a:off x="7385050" y="4435475"/>
            <a:ext cx="533400" cy="5410200"/>
          </a:xfrm>
          <a:prstGeom prst="rect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7150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bject 96"/>
          <p:cNvSpPr txBox="1"/>
          <p:nvPr/>
        </p:nvSpPr>
        <p:spPr>
          <a:xfrm>
            <a:off x="2316797" y="8566545"/>
            <a:ext cx="15889605" cy="136639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660"/>
              </a:spcBef>
              <a:tabLst>
                <a:tab pos="6116955" algn="l"/>
              </a:tabLst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/>
                <a:cs typeface="Microsoft Sans Serif"/>
              </a:rPr>
              <a:t>Dal mio alfabeto ‘’normale’’ (0 shift), mi sono spostato di 4 passettini</a:t>
            </a:r>
          </a:p>
          <a:p>
            <a:pPr marL="102870">
              <a:lnSpc>
                <a:spcPct val="100000"/>
              </a:lnSpc>
              <a:spcBef>
                <a:spcPts val="660"/>
              </a:spcBef>
              <a:tabLst>
                <a:tab pos="6116955" algn="l"/>
              </a:tabLst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/>
                <a:cs typeface="Microsoft Sans Serif"/>
                <a:sym typeface="Wingdings" panose="05000000000000000000" pitchFamily="2" charset="2"/>
              </a:rPr>
              <a:t> Ho fatto 4 shift!</a:t>
            </a:r>
            <a:endParaRPr sz="4100" dirty="0">
              <a:solidFill>
                <a:schemeClr val="tx1">
                  <a:lumMod val="65000"/>
                  <a:lumOff val="35000"/>
                </a:schemeClr>
              </a:solidFill>
              <a:latin typeface="Microsoft Sans Serif"/>
              <a:cs typeface="Microsoft Sans Serif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9398031-E72E-B3FB-D2D5-2B38E5EAE9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b="16667"/>
          <a:stretch/>
        </p:blipFill>
        <p:spPr>
          <a:xfrm>
            <a:off x="3803650" y="701675"/>
            <a:ext cx="13106400" cy="6860381"/>
          </a:xfrm>
          <a:prstGeom prst="rect">
            <a:avLst/>
          </a:prstGeom>
        </p:spPr>
      </p:pic>
      <p:sp>
        <p:nvSpPr>
          <p:cNvPr id="14" name="Freccia circolare in su 13">
            <a:extLst>
              <a:ext uri="{FF2B5EF4-FFF2-40B4-BE49-F238E27FC236}">
                <a16:creationId xmlns:a16="http://schemas.microsoft.com/office/drawing/2014/main" id="{50548BEF-5EBE-AA29-6598-77DD180099B6}"/>
              </a:ext>
            </a:extLst>
          </p:cNvPr>
          <p:cNvSpPr/>
          <p:nvPr/>
        </p:nvSpPr>
        <p:spPr>
          <a:xfrm flipH="1">
            <a:off x="9785350" y="7102475"/>
            <a:ext cx="533400" cy="26551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7" name="Freccia circolare in su 76">
            <a:extLst>
              <a:ext uri="{FF2B5EF4-FFF2-40B4-BE49-F238E27FC236}">
                <a16:creationId xmlns:a16="http://schemas.microsoft.com/office/drawing/2014/main" id="{A8B270D6-E6E1-7DE9-7EF5-FABB385BB758}"/>
              </a:ext>
            </a:extLst>
          </p:cNvPr>
          <p:cNvSpPr/>
          <p:nvPr/>
        </p:nvSpPr>
        <p:spPr>
          <a:xfrm flipH="1">
            <a:off x="8706184" y="7102475"/>
            <a:ext cx="533400" cy="26551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8" name="Freccia circolare in su 77">
            <a:extLst>
              <a:ext uri="{FF2B5EF4-FFF2-40B4-BE49-F238E27FC236}">
                <a16:creationId xmlns:a16="http://schemas.microsoft.com/office/drawing/2014/main" id="{0335B098-C3B5-4A70-B308-FE77886421FA}"/>
              </a:ext>
            </a:extLst>
          </p:cNvPr>
          <p:cNvSpPr/>
          <p:nvPr/>
        </p:nvSpPr>
        <p:spPr>
          <a:xfrm flipH="1">
            <a:off x="9251950" y="7122120"/>
            <a:ext cx="533400" cy="26551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9" name="Freccia circolare in su 78">
            <a:extLst>
              <a:ext uri="{FF2B5EF4-FFF2-40B4-BE49-F238E27FC236}">
                <a16:creationId xmlns:a16="http://schemas.microsoft.com/office/drawing/2014/main" id="{CB009FB4-9943-15DF-24E3-3F9D57EFFE65}"/>
              </a:ext>
            </a:extLst>
          </p:cNvPr>
          <p:cNvSpPr/>
          <p:nvPr/>
        </p:nvSpPr>
        <p:spPr>
          <a:xfrm flipH="1">
            <a:off x="8185150" y="7102475"/>
            <a:ext cx="533400" cy="26551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E970A3B9-9E84-E8B3-330D-F45434650FB6}"/>
              </a:ext>
            </a:extLst>
          </p:cNvPr>
          <p:cNvSpPr/>
          <p:nvPr/>
        </p:nvSpPr>
        <p:spPr>
          <a:xfrm>
            <a:off x="10052050" y="1997075"/>
            <a:ext cx="419100" cy="5105400"/>
          </a:xfrm>
          <a:prstGeom prst="rect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199F5DB9-B3EC-1B5C-8316-83B98AB29A30}"/>
              </a:ext>
            </a:extLst>
          </p:cNvPr>
          <p:cNvSpPr/>
          <p:nvPr/>
        </p:nvSpPr>
        <p:spPr>
          <a:xfrm>
            <a:off x="8032750" y="2389364"/>
            <a:ext cx="419100" cy="4680000"/>
          </a:xfrm>
          <a:prstGeom prst="rect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04291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ifrario di Vigenere: come il passato influisce sul presente | Blog  ufficiale di Kaspersky">
            <a:extLst>
              <a:ext uri="{FF2B5EF4-FFF2-40B4-BE49-F238E27FC236}">
                <a16:creationId xmlns:a16="http://schemas.microsoft.com/office/drawing/2014/main" id="{519F2D97-D1C6-91E0-0732-3C65C2160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0" y="854075"/>
            <a:ext cx="9601200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890645E-5890-2945-5CCE-CF97854C9D39}"/>
              </a:ext>
            </a:extLst>
          </p:cNvPr>
          <p:cNvSpPr txBox="1"/>
          <p:nvPr/>
        </p:nvSpPr>
        <p:spPr>
          <a:xfrm>
            <a:off x="1822450" y="1158875"/>
            <a:ext cx="914400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350" b="1" dirty="0"/>
              <a:t>0</a:t>
            </a:r>
          </a:p>
          <a:p>
            <a:r>
              <a:rPr lang="it-IT" sz="2350" b="1" dirty="0"/>
              <a:t>1</a:t>
            </a:r>
          </a:p>
          <a:p>
            <a:r>
              <a:rPr lang="it-IT" sz="2350" b="1" dirty="0"/>
              <a:t>2</a:t>
            </a:r>
          </a:p>
          <a:p>
            <a:r>
              <a:rPr lang="it-IT" sz="2350" b="1" dirty="0"/>
              <a:t>3</a:t>
            </a:r>
          </a:p>
          <a:p>
            <a:r>
              <a:rPr lang="it-IT" sz="2350" b="1" dirty="0"/>
              <a:t>4</a:t>
            </a:r>
          </a:p>
          <a:p>
            <a:r>
              <a:rPr lang="it-IT" sz="2350" b="1" dirty="0"/>
              <a:t>5</a:t>
            </a:r>
          </a:p>
          <a:p>
            <a:r>
              <a:rPr lang="it-IT" sz="2350" b="1" dirty="0"/>
              <a:t>6</a:t>
            </a:r>
          </a:p>
          <a:p>
            <a:r>
              <a:rPr lang="it-IT" sz="2350" b="1" dirty="0"/>
              <a:t>.</a:t>
            </a:r>
          </a:p>
          <a:p>
            <a:r>
              <a:rPr lang="it-IT" sz="2350" b="1" dirty="0"/>
              <a:t>.</a:t>
            </a:r>
          </a:p>
          <a:p>
            <a:r>
              <a:rPr lang="it-IT" sz="2350" b="1" dirty="0"/>
              <a:t>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9EC79C-F068-2410-82D2-948917FF24E4}"/>
              </a:ext>
            </a:extLst>
          </p:cNvPr>
          <p:cNvSpPr txBox="1"/>
          <p:nvPr/>
        </p:nvSpPr>
        <p:spPr>
          <a:xfrm>
            <a:off x="13404850" y="1920875"/>
            <a:ext cx="5715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 allora la prima lettera della mia chiave è la </a:t>
            </a:r>
            <a:r>
              <a:rPr lang="it-IT" sz="4500" dirty="0">
                <a:solidFill>
                  <a:srgbClr val="00B050"/>
                </a:solidFill>
              </a:rPr>
              <a:t>E</a:t>
            </a:r>
            <a:r>
              <a:rPr lang="it-IT" sz="4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it-IT" sz="4500" dirty="0">
              <a:solidFill>
                <a:srgbClr val="00B050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4E3A549-51BA-D0A4-555F-93747A7F287A}"/>
              </a:ext>
            </a:extLst>
          </p:cNvPr>
          <p:cNvSpPr/>
          <p:nvPr/>
        </p:nvSpPr>
        <p:spPr>
          <a:xfrm>
            <a:off x="1060450" y="2606675"/>
            <a:ext cx="11201400" cy="457200"/>
          </a:xfrm>
          <a:prstGeom prst="rect">
            <a:avLst/>
          </a:prstGeom>
          <a:noFill/>
          <a:ln w="825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23463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object 243"/>
          <p:cNvSpPr txBox="1"/>
          <p:nvPr/>
        </p:nvSpPr>
        <p:spPr>
          <a:xfrm>
            <a:off x="2008348" y="1816539"/>
            <a:ext cx="16076930" cy="83144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 marR="299085" algn="just">
              <a:lnSpc>
                <a:spcPct val="100499"/>
              </a:lnSpc>
              <a:spcBef>
                <a:spcPts val="95"/>
              </a:spcBef>
            </a:pPr>
            <a:r>
              <a:rPr sz="3500" spc="-950" dirty="0">
                <a:solidFill>
                  <a:srgbClr val="FF2F92"/>
                </a:solidFill>
                <a:latin typeface="Trebuchet MS"/>
                <a:cs typeface="Trebuchet MS"/>
              </a:rPr>
              <a:t>W </a:t>
            </a:r>
            <a:r>
              <a:rPr sz="3500" spc="-114" dirty="0">
                <a:solidFill>
                  <a:srgbClr val="1DB100"/>
                </a:solidFill>
                <a:latin typeface="Trebuchet MS"/>
                <a:cs typeface="Trebuchet MS"/>
              </a:rPr>
              <a:t>U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1405" dirty="0">
                <a:solidFill>
                  <a:srgbClr val="FF2F92"/>
                </a:solidFill>
                <a:latin typeface="Trebuchet MS"/>
                <a:cs typeface="Trebuchet MS"/>
              </a:rPr>
              <a:t>I </a:t>
            </a:r>
            <a:r>
              <a:rPr sz="3500" spc="290" dirty="0">
                <a:solidFill>
                  <a:srgbClr val="1DB100"/>
                </a:solidFill>
                <a:latin typeface="Trebuchet MS"/>
                <a:cs typeface="Trebuchet MS"/>
              </a:rPr>
              <a:t>Z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-135" dirty="0">
                <a:solidFill>
                  <a:srgbClr val="1DB100"/>
                </a:solidFill>
                <a:latin typeface="Trebuchet MS"/>
                <a:cs typeface="Trebuchet MS"/>
              </a:rPr>
              <a:t>H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575" dirty="0">
                <a:solidFill>
                  <a:srgbClr val="1DB100"/>
                </a:solidFill>
                <a:latin typeface="Trebuchet MS"/>
                <a:cs typeface="Trebuchet MS"/>
              </a:rPr>
              <a:t>S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1405" dirty="0">
                <a:solidFill>
                  <a:srgbClr val="FF2F92"/>
                </a:solidFill>
                <a:latin typeface="Trebuchet MS"/>
                <a:cs typeface="Trebuchet MS"/>
              </a:rPr>
              <a:t>I </a:t>
            </a:r>
            <a:r>
              <a:rPr sz="3500" spc="575" dirty="0">
                <a:solidFill>
                  <a:srgbClr val="1DB100"/>
                </a:solidFill>
                <a:latin typeface="Trebuchet MS"/>
                <a:cs typeface="Trebuchet MS"/>
              </a:rPr>
              <a:t>S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L </a:t>
            </a:r>
            <a:r>
              <a:rPr sz="3500" spc="-225" dirty="0">
                <a:solidFill>
                  <a:srgbClr val="FF2F92"/>
                </a:solidFill>
                <a:latin typeface="Trebuchet MS"/>
                <a:cs typeface="Trebuchet MS"/>
              </a:rPr>
              <a:t>G </a:t>
            </a:r>
            <a:r>
              <a:rPr sz="3500" spc="-114" dirty="0">
                <a:solidFill>
                  <a:srgbClr val="1DB100"/>
                </a:solidFill>
                <a:latin typeface="Trebuchet MS"/>
                <a:cs typeface="Trebuchet MS"/>
              </a:rPr>
              <a:t>U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-365" dirty="0">
                <a:solidFill>
                  <a:srgbClr val="1DB100"/>
                </a:solidFill>
                <a:latin typeface="Trebuchet MS"/>
                <a:cs typeface="Trebuchet MS"/>
              </a:rPr>
              <a:t>M </a:t>
            </a:r>
            <a:r>
              <a:rPr sz="3500" spc="90" dirty="0">
                <a:solidFill>
                  <a:srgbClr val="5E5E5E"/>
                </a:solidFill>
                <a:latin typeface="Trebuchet MS"/>
                <a:cs typeface="Trebuchet MS"/>
              </a:rPr>
              <a:t>V 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350" dirty="0">
                <a:solidFill>
                  <a:srgbClr val="FF2F92"/>
                </a:solidFill>
                <a:latin typeface="Trebuchet MS"/>
                <a:cs typeface="Trebuchet MS"/>
              </a:rPr>
              <a:t>E </a:t>
            </a:r>
            <a:r>
              <a:rPr sz="3500" spc="160" dirty="0">
                <a:solidFill>
                  <a:srgbClr val="1DB100"/>
                </a:solidFill>
                <a:latin typeface="Trebuchet MS"/>
                <a:cs typeface="Trebuchet MS"/>
              </a:rPr>
              <a:t>R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L </a:t>
            </a:r>
            <a:r>
              <a:rPr sz="3500" spc="-225" dirty="0">
                <a:solidFill>
                  <a:srgbClr val="FF2F92"/>
                </a:solidFill>
                <a:latin typeface="Trebuchet MS"/>
                <a:cs typeface="Trebuchet MS"/>
              </a:rPr>
              <a:t>G </a:t>
            </a:r>
            <a:r>
              <a:rPr sz="3500" spc="130" dirty="0">
                <a:solidFill>
                  <a:srgbClr val="1DB100"/>
                </a:solidFill>
                <a:latin typeface="Trebuchet MS"/>
                <a:cs typeface="Trebuchet MS"/>
              </a:rPr>
              <a:t>A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G </a:t>
            </a:r>
            <a:r>
              <a:rPr sz="3500" spc="350" dirty="0">
                <a:solidFill>
                  <a:srgbClr val="FF2F92"/>
                </a:solidFill>
                <a:latin typeface="Trebuchet MS"/>
                <a:cs typeface="Trebuchet MS"/>
              </a:rPr>
              <a:t>E </a:t>
            </a:r>
            <a:r>
              <a:rPr sz="3500" spc="290" dirty="0">
                <a:solidFill>
                  <a:srgbClr val="1DB100"/>
                </a:solidFill>
                <a:latin typeface="Trebuchet MS"/>
                <a:cs typeface="Trebuchet MS"/>
              </a:rPr>
              <a:t>Z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470" dirty="0">
                <a:solidFill>
                  <a:srgbClr val="FF2F92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Q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165" dirty="0">
                <a:solidFill>
                  <a:srgbClr val="FF2F92"/>
                </a:solidFill>
                <a:latin typeface="Trebuchet MS"/>
                <a:cs typeface="Trebuchet MS"/>
              </a:rPr>
              <a:t>T </a:t>
            </a:r>
            <a:r>
              <a:rPr sz="3500" spc="130" dirty="0">
                <a:solidFill>
                  <a:srgbClr val="1DB100"/>
                </a:solidFill>
                <a:latin typeface="Trebuchet MS"/>
                <a:cs typeface="Trebuchet MS"/>
              </a:rPr>
              <a:t>A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135" dirty="0">
                <a:solidFill>
                  <a:srgbClr val="FF2F92"/>
                </a:solidFill>
                <a:latin typeface="Trebuchet MS"/>
                <a:cs typeface="Trebuchet MS"/>
              </a:rPr>
              <a:t>H </a:t>
            </a:r>
            <a:r>
              <a:rPr sz="3500" spc="-114" dirty="0">
                <a:solidFill>
                  <a:srgbClr val="1DB100"/>
                </a:solidFill>
                <a:latin typeface="Trebuchet MS"/>
                <a:cs typeface="Trebuchet MS"/>
              </a:rPr>
              <a:t>U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FF2F92"/>
                </a:solidFill>
                <a:latin typeface="Trebuchet MS"/>
                <a:cs typeface="Trebuchet MS"/>
              </a:rPr>
              <a:t>M  </a:t>
            </a:r>
            <a:r>
              <a:rPr sz="3500" spc="290" dirty="0">
                <a:solidFill>
                  <a:srgbClr val="1DB100"/>
                </a:solidFill>
                <a:latin typeface="Trebuchet MS"/>
                <a:cs typeface="Trebuchet MS"/>
              </a:rPr>
              <a:t>Z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-135" dirty="0">
                <a:solidFill>
                  <a:srgbClr val="FF2F92"/>
                </a:solidFill>
                <a:latin typeface="Trebuchet MS"/>
                <a:cs typeface="Trebuchet MS"/>
              </a:rPr>
              <a:t>H </a:t>
            </a:r>
            <a:r>
              <a:rPr sz="3500" spc="-114" dirty="0">
                <a:solidFill>
                  <a:srgbClr val="1DB100"/>
                </a:solidFill>
                <a:latin typeface="Trebuchet MS"/>
                <a:cs typeface="Trebuchet MS"/>
              </a:rPr>
              <a:t>U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575" dirty="0">
                <a:solidFill>
                  <a:srgbClr val="1DB100"/>
                </a:solidFill>
                <a:latin typeface="Trebuchet MS"/>
                <a:cs typeface="Trebuchet MS"/>
              </a:rPr>
              <a:t>S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Q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290" dirty="0">
                <a:solidFill>
                  <a:srgbClr val="1DB100"/>
                </a:solidFill>
                <a:latin typeface="Trebuchet MS"/>
                <a:cs typeface="Trebuchet MS"/>
              </a:rPr>
              <a:t>Z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160" dirty="0">
                <a:solidFill>
                  <a:srgbClr val="FF2F92"/>
                </a:solidFill>
                <a:latin typeface="Trebuchet MS"/>
                <a:cs typeface="Trebuchet MS"/>
              </a:rPr>
              <a:t>R </a:t>
            </a:r>
            <a:r>
              <a:rPr sz="3500" spc="395" dirty="0">
                <a:solidFill>
                  <a:srgbClr val="1DB100"/>
                </a:solidFill>
                <a:latin typeface="Trebuchet MS"/>
                <a:cs typeface="Trebuchet MS"/>
              </a:rPr>
              <a:t>F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W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950" dirty="0">
                <a:solidFill>
                  <a:srgbClr val="FF2F92"/>
                </a:solidFill>
                <a:latin typeface="Trebuchet MS"/>
                <a:cs typeface="Trebuchet MS"/>
              </a:rPr>
              <a:t>W </a:t>
            </a:r>
            <a:r>
              <a:rPr sz="3500" spc="-215" dirty="0">
                <a:solidFill>
                  <a:srgbClr val="1DB100"/>
                </a:solidFill>
                <a:latin typeface="Trebuchet MS"/>
                <a:cs typeface="Trebuchet MS"/>
              </a:rPr>
              <a:t>O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340" dirty="0">
                <a:solidFill>
                  <a:srgbClr val="5E5E5E"/>
                </a:solidFill>
                <a:latin typeface="Trebuchet MS"/>
                <a:cs typeface="Trebuchet MS"/>
              </a:rPr>
              <a:t>L 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470" dirty="0">
                <a:solidFill>
                  <a:srgbClr val="FF2F92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Q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290" dirty="0">
                <a:solidFill>
                  <a:srgbClr val="1DB100"/>
                </a:solidFill>
                <a:latin typeface="Trebuchet MS"/>
                <a:cs typeface="Trebuchet MS"/>
              </a:rPr>
              <a:t>Z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160" dirty="0">
                <a:solidFill>
                  <a:srgbClr val="FF2F92"/>
                </a:solidFill>
                <a:latin typeface="Trebuchet MS"/>
                <a:cs typeface="Trebuchet MS"/>
              </a:rPr>
              <a:t>R </a:t>
            </a:r>
            <a:r>
              <a:rPr sz="3500" spc="260" dirty="0">
                <a:solidFill>
                  <a:srgbClr val="1DB100"/>
                </a:solidFill>
                <a:latin typeface="Trebuchet MS"/>
                <a:cs typeface="Trebuchet MS"/>
              </a:rPr>
              <a:t>P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140" dirty="0">
                <a:solidFill>
                  <a:srgbClr val="FF2F92"/>
                </a:solidFill>
                <a:latin typeface="Trebuchet MS"/>
                <a:cs typeface="Trebuchet MS"/>
              </a:rPr>
              <a:t>V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Q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470" dirty="0">
                <a:solidFill>
                  <a:srgbClr val="FF2F92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Q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590" dirty="0">
                <a:solidFill>
                  <a:srgbClr val="FF2F92"/>
                </a:solidFill>
                <a:latin typeface="Trebuchet MS"/>
                <a:cs typeface="Trebuchet MS"/>
              </a:rPr>
              <a:t>J </a:t>
            </a:r>
            <a:r>
              <a:rPr sz="3500" spc="160" dirty="0">
                <a:solidFill>
                  <a:srgbClr val="1DB100"/>
                </a:solidFill>
                <a:latin typeface="Trebuchet MS"/>
                <a:cs typeface="Trebuchet MS"/>
              </a:rPr>
              <a:t>R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160" dirty="0">
                <a:solidFill>
                  <a:srgbClr val="FF2F92"/>
                </a:solidFill>
                <a:latin typeface="Trebuchet MS"/>
                <a:cs typeface="Trebuchet MS"/>
              </a:rPr>
              <a:t>R </a:t>
            </a:r>
            <a:r>
              <a:rPr sz="3500" spc="155" dirty="0">
                <a:solidFill>
                  <a:srgbClr val="1DB100"/>
                </a:solidFill>
                <a:latin typeface="Trebuchet MS"/>
                <a:cs typeface="Trebuchet MS"/>
              </a:rPr>
              <a:t>B 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290" dirty="0">
                <a:solidFill>
                  <a:srgbClr val="FF2F92"/>
                </a:solidFill>
                <a:latin typeface="Trebuchet MS"/>
                <a:cs typeface="Trebuchet MS"/>
              </a:rPr>
              <a:t>Z </a:t>
            </a:r>
            <a:r>
              <a:rPr sz="3500" spc="-114" dirty="0">
                <a:solidFill>
                  <a:srgbClr val="1DB100"/>
                </a:solidFill>
                <a:latin typeface="Trebuchet MS"/>
                <a:cs typeface="Trebuchet MS"/>
              </a:rPr>
              <a:t>U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350" dirty="0">
                <a:solidFill>
                  <a:srgbClr val="FF2F92"/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rgbClr val="1DB100"/>
                </a:solidFill>
                <a:latin typeface="Trebuchet MS"/>
                <a:cs typeface="Trebuchet MS"/>
              </a:rPr>
              <a:t>Y </a:t>
            </a:r>
            <a:r>
              <a:rPr sz="3500" spc="590" dirty="0">
                <a:solidFill>
                  <a:srgbClr val="5E5E5E"/>
                </a:solidFill>
                <a:latin typeface="Trebuchet MS"/>
                <a:cs typeface="Trebuchet MS"/>
              </a:rPr>
              <a:t>J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Q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FF2F92"/>
                </a:solidFill>
                <a:latin typeface="Trebuchet MS"/>
                <a:cs typeface="Trebuchet MS"/>
              </a:rPr>
              <a:t>G </a:t>
            </a:r>
            <a:r>
              <a:rPr sz="3500" spc="165" dirty="0">
                <a:solidFill>
                  <a:srgbClr val="1DB100"/>
                </a:solidFill>
                <a:latin typeface="Trebuchet MS"/>
                <a:cs typeface="Trebuchet MS"/>
              </a:rPr>
              <a:t>T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1405" dirty="0">
                <a:solidFill>
                  <a:srgbClr val="FF2F92"/>
                </a:solidFill>
                <a:latin typeface="Trebuchet MS"/>
                <a:cs typeface="Trebuchet MS"/>
              </a:rPr>
              <a:t>I </a:t>
            </a:r>
            <a:r>
              <a:rPr sz="3500" spc="30" dirty="0">
                <a:solidFill>
                  <a:srgbClr val="1DB100"/>
                </a:solidFill>
                <a:latin typeface="Trebuchet MS"/>
                <a:cs typeface="Trebuchet MS"/>
              </a:rPr>
              <a:t>D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350" dirty="0">
                <a:solidFill>
                  <a:srgbClr val="1DB100"/>
                </a:solidFill>
                <a:latin typeface="Trebuchet MS"/>
                <a:cs typeface="Trebuchet MS"/>
              </a:rPr>
              <a:t>E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180" dirty="0">
                <a:solidFill>
                  <a:srgbClr val="5E5E5E"/>
                </a:solidFill>
                <a:latin typeface="Trebuchet MS"/>
                <a:cs typeface="Trebuchet MS"/>
              </a:rPr>
              <a:t>P  </a:t>
            </a:r>
            <a:r>
              <a:rPr sz="3500" spc="160" dirty="0">
                <a:solidFill>
                  <a:srgbClr val="FF2F92"/>
                </a:solidFill>
                <a:latin typeface="Trebuchet MS"/>
                <a:cs typeface="Trebuchet MS"/>
              </a:rPr>
              <a:t>R </a:t>
            </a:r>
            <a:r>
              <a:rPr sz="3500" spc="-365" dirty="0">
                <a:solidFill>
                  <a:srgbClr val="1DB100"/>
                </a:solidFill>
                <a:latin typeface="Trebuchet MS"/>
                <a:cs typeface="Trebuchet MS"/>
              </a:rPr>
              <a:t>M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265" dirty="0">
                <a:solidFill>
                  <a:srgbClr val="1DB100"/>
                </a:solidFill>
                <a:latin typeface="Trebuchet MS"/>
                <a:cs typeface="Trebuchet MS"/>
              </a:rPr>
              <a:t>X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350" dirty="0">
                <a:solidFill>
                  <a:srgbClr val="FF2F92"/>
                </a:solidFill>
                <a:latin typeface="Trebuchet MS"/>
                <a:cs typeface="Trebuchet MS"/>
              </a:rPr>
              <a:t>E </a:t>
            </a:r>
            <a:r>
              <a:rPr sz="3500" spc="130" dirty="0">
                <a:solidFill>
                  <a:srgbClr val="1DB100"/>
                </a:solidFill>
                <a:latin typeface="Trebuchet MS"/>
                <a:cs typeface="Trebuchet MS"/>
              </a:rPr>
              <a:t>A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-365" dirty="0">
                <a:solidFill>
                  <a:srgbClr val="1DB100"/>
                </a:solidFill>
                <a:latin typeface="Trebuchet MS"/>
                <a:cs typeface="Trebuchet MS"/>
              </a:rPr>
              <a:t>M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 </a:t>
            </a:r>
            <a:r>
              <a:rPr sz="3500" spc="140" dirty="0">
                <a:solidFill>
                  <a:srgbClr val="FF2F92"/>
                </a:solidFill>
                <a:latin typeface="Trebuchet MS"/>
                <a:cs typeface="Trebuchet MS"/>
              </a:rPr>
              <a:t>V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Q </a:t>
            </a:r>
            <a:r>
              <a:rPr lang="it-IT" sz="3500" spc="140" dirty="0">
                <a:solidFill>
                  <a:srgbClr val="5E5E5E"/>
                </a:solidFill>
                <a:latin typeface="Trebuchet MS"/>
                <a:cs typeface="Trebuchet MS"/>
              </a:rPr>
              <a:t>V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265" dirty="0">
                <a:solidFill>
                  <a:srgbClr val="FF2F92"/>
                </a:solidFill>
                <a:latin typeface="Trebuchet MS"/>
                <a:cs typeface="Trebuchet MS"/>
              </a:rPr>
              <a:t>X </a:t>
            </a:r>
            <a:r>
              <a:rPr sz="3500" spc="-114" dirty="0">
                <a:solidFill>
                  <a:srgbClr val="1DB100"/>
                </a:solidFill>
                <a:latin typeface="Trebuchet MS"/>
                <a:cs typeface="Trebuchet MS"/>
              </a:rPr>
              <a:t>U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590" dirty="0">
                <a:solidFill>
                  <a:srgbClr val="FF2F92"/>
                </a:solidFill>
                <a:latin typeface="Trebuchet MS"/>
                <a:cs typeface="Trebuchet MS"/>
              </a:rPr>
              <a:t>J </a:t>
            </a:r>
            <a:r>
              <a:rPr sz="3500" spc="290" dirty="0">
                <a:solidFill>
                  <a:srgbClr val="1DB100"/>
                </a:solidFill>
                <a:latin typeface="Trebuchet MS"/>
                <a:cs typeface="Trebuchet MS"/>
              </a:rPr>
              <a:t>Z </a:t>
            </a:r>
            <a:r>
              <a:rPr sz="3500" spc="-145" dirty="0">
                <a:solidFill>
                  <a:srgbClr val="5E5E5E"/>
                </a:solidFill>
                <a:latin typeface="Trebuchet MS"/>
                <a:cs typeface="Trebuchet MS"/>
              </a:rPr>
              <a:t>Q 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470" dirty="0">
                <a:solidFill>
                  <a:srgbClr val="FF2F92"/>
                </a:solidFill>
                <a:latin typeface="Trebuchet MS"/>
                <a:cs typeface="Trebuchet MS"/>
              </a:rPr>
              <a:t>L </a:t>
            </a:r>
            <a:r>
              <a:rPr sz="3500" spc="160" dirty="0">
                <a:solidFill>
                  <a:srgbClr val="1DB100"/>
                </a:solidFill>
                <a:latin typeface="Trebuchet MS"/>
                <a:cs typeface="Trebuchet MS"/>
              </a:rPr>
              <a:t>R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165" dirty="0">
                <a:solidFill>
                  <a:srgbClr val="1DB100"/>
                </a:solidFill>
                <a:latin typeface="Trebuchet MS"/>
                <a:cs typeface="Trebuchet MS"/>
              </a:rPr>
              <a:t>T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160" dirty="0">
                <a:solidFill>
                  <a:srgbClr val="1DB100"/>
                </a:solidFill>
                <a:latin typeface="Trebuchet MS"/>
                <a:cs typeface="Trebuchet MS"/>
              </a:rPr>
              <a:t>R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575" dirty="0">
                <a:solidFill>
                  <a:srgbClr val="1DB100"/>
                </a:solidFill>
                <a:latin typeface="Trebuchet MS"/>
                <a:cs typeface="Trebuchet MS"/>
              </a:rPr>
              <a:t>S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265" dirty="0">
                <a:solidFill>
                  <a:srgbClr val="5E5E5E"/>
                </a:solidFill>
                <a:latin typeface="Trebuchet MS"/>
                <a:cs typeface="Trebuchet MS"/>
              </a:rPr>
              <a:t>X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130" dirty="0">
                <a:solidFill>
                  <a:srgbClr val="FF2F92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G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160" dirty="0">
                <a:solidFill>
                  <a:srgbClr val="FF2F92"/>
                </a:solidFill>
                <a:latin typeface="Trebuchet MS"/>
                <a:cs typeface="Trebuchet MS"/>
              </a:rPr>
              <a:t>R </a:t>
            </a:r>
            <a:r>
              <a:rPr sz="3500" spc="130" dirty="0">
                <a:solidFill>
                  <a:srgbClr val="1DB100"/>
                </a:solidFill>
                <a:latin typeface="Trebuchet MS"/>
                <a:cs typeface="Trebuchet MS"/>
              </a:rPr>
              <a:t>A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 </a:t>
            </a:r>
            <a:r>
              <a:rPr lang="it-IT" sz="3500" spc="280" dirty="0">
                <a:solidFill>
                  <a:srgbClr val="FF2F92"/>
                </a:solidFill>
                <a:latin typeface="Trebuchet MS"/>
                <a:cs typeface="Trebuchet MS"/>
              </a:rPr>
              <a:t>F</a:t>
            </a:r>
            <a:r>
              <a:rPr sz="3500" spc="280" dirty="0">
                <a:solidFill>
                  <a:srgbClr val="FF2F92"/>
                </a:solidFill>
                <a:latin typeface="Trebuchet MS"/>
                <a:cs typeface="Trebuchet MS"/>
              </a:rPr>
              <a:t>  </a:t>
            </a:r>
            <a:r>
              <a:rPr sz="3500" spc="-365" dirty="0">
                <a:solidFill>
                  <a:srgbClr val="1DB100"/>
                </a:solidFill>
                <a:latin typeface="Trebuchet MS"/>
                <a:cs typeface="Trebuchet MS"/>
              </a:rPr>
              <a:t>M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290" dirty="0">
                <a:solidFill>
                  <a:srgbClr val="FF2F92"/>
                </a:solidFill>
                <a:latin typeface="Trebuchet MS"/>
                <a:cs typeface="Trebuchet MS"/>
              </a:rPr>
              <a:t>Z </a:t>
            </a:r>
            <a:r>
              <a:rPr sz="3500" spc="140" dirty="0">
                <a:solidFill>
                  <a:srgbClr val="1DB100"/>
                </a:solidFill>
                <a:latin typeface="Trebuchet MS"/>
                <a:cs typeface="Trebuchet MS"/>
              </a:rPr>
              <a:t>V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Q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130" dirty="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130" dirty="0">
                <a:solidFill>
                  <a:srgbClr val="FF2F92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G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G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575" dirty="0">
                <a:solidFill>
                  <a:srgbClr val="1DB100"/>
                </a:solidFill>
                <a:latin typeface="Trebuchet MS"/>
                <a:cs typeface="Trebuchet MS"/>
              </a:rPr>
              <a:t>S </a:t>
            </a:r>
            <a:r>
              <a:rPr sz="3500" spc="395" dirty="0">
                <a:solidFill>
                  <a:srgbClr val="5E5E5E"/>
                </a:solidFill>
                <a:latin typeface="Trebuchet MS"/>
                <a:cs typeface="Trebuchet MS"/>
              </a:rPr>
              <a:t>F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30" dirty="0">
                <a:solidFill>
                  <a:srgbClr val="5E5E5E"/>
                </a:solidFill>
                <a:latin typeface="Trebuchet MS"/>
                <a:cs typeface="Trebuchet MS"/>
              </a:rPr>
              <a:t>D </a:t>
            </a:r>
            <a:r>
              <a:rPr sz="3500" spc="-70" dirty="0">
                <a:solidFill>
                  <a:srgbClr val="FF2F92"/>
                </a:solidFill>
                <a:latin typeface="Trebuchet MS"/>
                <a:cs typeface="Trebuchet MS"/>
              </a:rPr>
              <a:t>N </a:t>
            </a:r>
            <a:r>
              <a:rPr sz="3500" spc="350" dirty="0">
                <a:solidFill>
                  <a:srgbClr val="1DB100"/>
                </a:solidFill>
                <a:latin typeface="Trebuchet MS"/>
                <a:cs typeface="Trebuchet MS"/>
              </a:rPr>
              <a:t>E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</a:t>
            </a:r>
            <a:r>
              <a:rPr sz="3500" spc="130" dirty="0">
                <a:solidFill>
                  <a:srgbClr val="FF2F92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G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145" dirty="0">
                <a:solidFill>
                  <a:srgbClr val="5E5E5E"/>
                </a:solidFill>
                <a:latin typeface="Trebuchet MS"/>
                <a:cs typeface="Trebuchet MS"/>
              </a:rPr>
              <a:t>Q 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1405" dirty="0">
                <a:solidFill>
                  <a:srgbClr val="1DB100"/>
                </a:solidFill>
                <a:latin typeface="Trebuchet MS"/>
                <a:cs typeface="Trebuchet MS"/>
              </a:rPr>
              <a:t>I </a:t>
            </a:r>
            <a:r>
              <a:rPr sz="3500" spc="395" dirty="0">
                <a:solidFill>
                  <a:srgbClr val="5E5E5E"/>
                </a:solidFill>
                <a:latin typeface="Trebuchet MS"/>
                <a:cs typeface="Trebuchet MS"/>
              </a:rPr>
              <a:t>F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260" dirty="0">
                <a:solidFill>
                  <a:srgbClr val="1DB100"/>
                </a:solidFill>
                <a:latin typeface="Trebuchet MS"/>
                <a:cs typeface="Trebuchet MS"/>
              </a:rPr>
              <a:t>P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G </a:t>
            </a:r>
            <a:r>
              <a:rPr sz="3500" spc="-114" dirty="0">
                <a:solidFill>
                  <a:srgbClr val="5E5E5E"/>
                </a:solidFill>
                <a:latin typeface="Trebuchet MS"/>
                <a:cs typeface="Trebuchet MS"/>
              </a:rPr>
              <a:t>U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260" dirty="0">
                <a:solidFill>
                  <a:srgbClr val="1DB100"/>
                </a:solidFill>
                <a:latin typeface="Trebuchet MS"/>
                <a:cs typeface="Trebuchet MS"/>
              </a:rPr>
              <a:t>P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M </a:t>
            </a:r>
            <a:r>
              <a:rPr sz="3500" spc="-70" dirty="0">
                <a:solidFill>
                  <a:srgbClr val="5E5E5E"/>
                </a:solidFill>
                <a:latin typeface="Trebuchet MS"/>
                <a:cs typeface="Trebuchet MS"/>
              </a:rPr>
              <a:t>N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260" dirty="0">
                <a:solidFill>
                  <a:srgbClr val="1DB100"/>
                </a:solidFill>
                <a:latin typeface="Trebuchet MS"/>
                <a:cs typeface="Trebuchet MS"/>
              </a:rPr>
              <a:t>P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265" dirty="0">
                <a:solidFill>
                  <a:srgbClr val="1DB100"/>
                </a:solidFill>
                <a:latin typeface="Trebuchet MS"/>
                <a:cs typeface="Trebuchet MS"/>
              </a:rPr>
              <a:t>X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-135" dirty="0">
                <a:solidFill>
                  <a:srgbClr val="5E5E5E"/>
                </a:solidFill>
                <a:latin typeface="Trebuchet MS"/>
                <a:cs typeface="Trebuchet MS"/>
              </a:rPr>
              <a:t>H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-540" dirty="0">
                <a:solidFill>
                  <a:srgbClr val="1DB100"/>
                </a:solidFill>
                <a:latin typeface="Trebuchet MS"/>
                <a:cs typeface="Trebuchet MS"/>
              </a:rPr>
              <a:t>W  </a:t>
            </a:r>
            <a:r>
              <a:rPr sz="3500" spc="-135" dirty="0">
                <a:solidFill>
                  <a:srgbClr val="5E5E5E"/>
                </a:solidFill>
                <a:latin typeface="Trebuchet MS"/>
                <a:cs typeface="Trebuchet MS"/>
              </a:rPr>
              <a:t>H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590" dirty="0">
                <a:solidFill>
                  <a:srgbClr val="FF2F92"/>
                </a:solidFill>
                <a:latin typeface="Trebuchet MS"/>
                <a:cs typeface="Trebuchet MS"/>
              </a:rPr>
              <a:t>J </a:t>
            </a:r>
            <a:r>
              <a:rPr sz="3500" spc="-365" dirty="0">
                <a:solidFill>
                  <a:srgbClr val="1DB100"/>
                </a:solidFill>
                <a:latin typeface="Trebuchet MS"/>
                <a:cs typeface="Trebuchet MS"/>
              </a:rPr>
              <a:t>M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-225" dirty="0">
                <a:solidFill>
                  <a:srgbClr val="FF2F92"/>
                </a:solidFill>
                <a:latin typeface="Trebuchet MS"/>
                <a:cs typeface="Trebuchet MS"/>
              </a:rPr>
              <a:t>Q </a:t>
            </a:r>
            <a:r>
              <a:rPr sz="3500" spc="-365" dirty="0">
                <a:solidFill>
                  <a:srgbClr val="1DB100"/>
                </a:solidFill>
                <a:latin typeface="Trebuchet MS"/>
                <a:cs typeface="Trebuchet MS"/>
              </a:rPr>
              <a:t>M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-950" dirty="0">
                <a:solidFill>
                  <a:srgbClr val="FF2F92"/>
                </a:solidFill>
                <a:latin typeface="Trebuchet MS"/>
                <a:cs typeface="Trebuchet MS"/>
              </a:rPr>
              <a:t>W </a:t>
            </a:r>
            <a:r>
              <a:rPr sz="3500" spc="-114" dirty="0">
                <a:solidFill>
                  <a:srgbClr val="1DB100"/>
                </a:solidFill>
                <a:latin typeface="Trebuchet MS"/>
                <a:cs typeface="Trebuchet MS"/>
              </a:rPr>
              <a:t>U </a:t>
            </a:r>
            <a:r>
              <a:rPr sz="3500" spc="1405" dirty="0">
                <a:solidFill>
                  <a:srgbClr val="5E5E5E"/>
                </a:solidFill>
                <a:latin typeface="Trebuchet MS"/>
                <a:cs typeface="Trebuchet MS"/>
              </a:rPr>
              <a:t>I </a:t>
            </a:r>
            <a:r>
              <a:rPr sz="3500" spc="160" dirty="0">
                <a:solidFill>
                  <a:srgbClr val="5E5E5E"/>
                </a:solidFill>
                <a:latin typeface="Trebuchet MS"/>
                <a:cs typeface="Trebuchet MS"/>
              </a:rPr>
              <a:t>R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30" dirty="0">
                <a:solidFill>
                  <a:srgbClr val="1DB100"/>
                </a:solidFill>
                <a:latin typeface="Trebuchet MS"/>
                <a:cs typeface="Trebuchet MS"/>
              </a:rPr>
              <a:t>D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 </a:t>
            </a:r>
            <a:r>
              <a:rPr sz="3500" spc="185" dirty="0">
                <a:solidFill>
                  <a:srgbClr val="FF2F92"/>
                </a:solidFill>
                <a:latin typeface="Trebuchet MS"/>
                <a:cs typeface="Trebuchet MS"/>
              </a:rPr>
              <a:t>K </a:t>
            </a:r>
            <a:r>
              <a:rPr sz="3500" spc="290" dirty="0">
                <a:solidFill>
                  <a:srgbClr val="1DB100"/>
                </a:solidFill>
                <a:latin typeface="Trebuchet MS"/>
                <a:cs typeface="Trebuchet MS"/>
              </a:rPr>
              <a:t>Z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165" dirty="0">
                <a:solidFill>
                  <a:srgbClr val="5E5E5E"/>
                </a:solidFill>
                <a:latin typeface="Trebuchet MS"/>
                <a:cs typeface="Trebuchet MS"/>
              </a:rPr>
              <a:t>T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Q </a:t>
            </a:r>
            <a:r>
              <a:rPr sz="3500" spc="265" dirty="0">
                <a:solidFill>
                  <a:srgbClr val="FF2F92"/>
                </a:solidFill>
                <a:latin typeface="Trebuchet MS"/>
                <a:cs typeface="Trebuchet MS"/>
              </a:rPr>
              <a:t>X </a:t>
            </a:r>
            <a:r>
              <a:rPr sz="3500" spc="-365" dirty="0">
                <a:solidFill>
                  <a:srgbClr val="1DB100"/>
                </a:solidFill>
                <a:latin typeface="Trebuchet MS"/>
                <a:cs typeface="Trebuchet MS"/>
              </a:rPr>
              <a:t>M </a:t>
            </a:r>
            <a:r>
              <a:rPr sz="3500" spc="140" dirty="0">
                <a:solidFill>
                  <a:srgbClr val="5E5E5E"/>
                </a:solidFill>
                <a:latin typeface="Trebuchet MS"/>
                <a:cs typeface="Trebuchet MS"/>
              </a:rPr>
              <a:t>V </a:t>
            </a:r>
            <a:r>
              <a:rPr sz="3500" spc="350" dirty="0">
                <a:solidFill>
                  <a:srgbClr val="5E5E5E"/>
                </a:solidFill>
                <a:latin typeface="Trebuchet MS"/>
                <a:cs typeface="Trebuchet MS"/>
              </a:rPr>
              <a:t>E </a:t>
            </a:r>
            <a:r>
              <a:rPr sz="3500" spc="60" dirty="0">
                <a:solidFill>
                  <a:srgbClr val="5E5E5E"/>
                </a:solidFill>
                <a:latin typeface="Trebuchet MS"/>
                <a:cs typeface="Trebuchet MS"/>
              </a:rPr>
              <a:t>C 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290" dirty="0">
                <a:solidFill>
                  <a:srgbClr val="1DB100"/>
                </a:solidFill>
                <a:latin typeface="Trebuchet MS"/>
                <a:cs typeface="Trebuchet MS"/>
              </a:rPr>
              <a:t>Z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185" dirty="0">
                <a:solidFill>
                  <a:srgbClr val="5E5E5E"/>
                </a:solidFill>
                <a:latin typeface="Trebuchet MS"/>
                <a:cs typeface="Trebuchet MS"/>
              </a:rPr>
              <a:t>K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210" dirty="0">
                <a:solidFill>
                  <a:srgbClr val="1DB100"/>
                </a:solidFill>
                <a:latin typeface="Trebuchet MS"/>
                <a:cs typeface="Trebuchet MS"/>
              </a:rPr>
              <a:t>Y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290" dirty="0">
                <a:solidFill>
                  <a:srgbClr val="5E5E5E"/>
                </a:solidFill>
                <a:latin typeface="Trebuchet MS"/>
                <a:cs typeface="Trebuchet MS"/>
              </a:rPr>
              <a:t>Z </a:t>
            </a:r>
            <a:r>
              <a:rPr sz="3500" spc="260" dirty="0">
                <a:solidFill>
                  <a:srgbClr val="5E5E5E"/>
                </a:solidFill>
                <a:latin typeface="Trebuchet MS"/>
                <a:cs typeface="Trebuchet MS"/>
              </a:rPr>
              <a:t>P </a:t>
            </a:r>
            <a:r>
              <a:rPr sz="3500" spc="1405" dirty="0">
                <a:solidFill>
                  <a:srgbClr val="FF2F92"/>
                </a:solidFill>
                <a:latin typeface="Trebuchet MS"/>
                <a:cs typeface="Trebuchet MS"/>
              </a:rPr>
              <a:t>I </a:t>
            </a:r>
            <a:r>
              <a:rPr sz="3500" spc="130" dirty="0">
                <a:solidFill>
                  <a:srgbClr val="1DB100"/>
                </a:solidFill>
                <a:latin typeface="Trebuchet MS"/>
                <a:cs typeface="Trebuchet MS"/>
              </a:rPr>
              <a:t>A </a:t>
            </a:r>
            <a:r>
              <a:rPr sz="3500" spc="-215" dirty="0">
                <a:solidFill>
                  <a:srgbClr val="5E5E5E"/>
                </a:solidFill>
                <a:latin typeface="Trebuchet MS"/>
                <a:cs typeface="Trebuchet MS"/>
              </a:rPr>
              <a:t>O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5E5E5E"/>
                </a:solidFill>
                <a:latin typeface="Trebuchet MS"/>
                <a:cs typeface="Trebuchet MS"/>
              </a:rPr>
              <a:t>G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350" dirty="0">
                <a:solidFill>
                  <a:srgbClr val="1DB100"/>
                </a:solidFill>
                <a:latin typeface="Trebuchet MS"/>
                <a:cs typeface="Trebuchet MS"/>
              </a:rPr>
              <a:t>E </a:t>
            </a:r>
            <a:r>
              <a:rPr sz="3500" spc="225" dirty="0">
                <a:solidFill>
                  <a:srgbClr val="5E5E5E"/>
                </a:solidFill>
                <a:latin typeface="Trebuchet MS"/>
                <a:cs typeface="Trebuchet MS"/>
              </a:rPr>
              <a:t>B </a:t>
            </a:r>
            <a:r>
              <a:rPr sz="3500" spc="470" dirty="0">
                <a:solidFill>
                  <a:srgbClr val="5E5E5E"/>
                </a:solidFill>
                <a:latin typeface="Trebuchet MS"/>
                <a:cs typeface="Trebuchet MS"/>
              </a:rPr>
              <a:t>L L </a:t>
            </a:r>
            <a:r>
              <a:rPr sz="3500" spc="265" dirty="0">
                <a:solidFill>
                  <a:srgbClr val="FF2F92"/>
                </a:solidFill>
                <a:latin typeface="Trebuchet MS"/>
                <a:cs typeface="Trebuchet MS"/>
              </a:rPr>
              <a:t>X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Q </a:t>
            </a:r>
            <a:r>
              <a:rPr sz="3500" spc="95" dirty="0">
                <a:solidFill>
                  <a:srgbClr val="5E5E5E"/>
                </a:solidFill>
                <a:latin typeface="Trebuchet MS"/>
                <a:cs typeface="Trebuchet MS"/>
              </a:rPr>
              <a:t>C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</a:t>
            </a:r>
            <a:r>
              <a:rPr sz="3500" spc="575" dirty="0">
                <a:solidFill>
                  <a:srgbClr val="5E5E5E"/>
                </a:solidFill>
                <a:latin typeface="Trebuchet MS"/>
                <a:cs typeface="Trebuchet MS"/>
              </a:rPr>
              <a:t>S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210" dirty="0">
                <a:solidFill>
                  <a:srgbClr val="1DB100"/>
                </a:solidFill>
                <a:latin typeface="Trebuchet MS"/>
                <a:cs typeface="Trebuchet MS"/>
              </a:rPr>
              <a:t>Y </a:t>
            </a:r>
            <a:r>
              <a:rPr sz="3500" spc="-950" dirty="0">
                <a:solidFill>
                  <a:srgbClr val="5E5E5E"/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rgbClr val="5E5E5E"/>
                </a:solidFill>
                <a:latin typeface="Trebuchet MS"/>
                <a:cs typeface="Trebuchet MS"/>
              </a:rPr>
              <a:t>Y Y </a:t>
            </a:r>
            <a:r>
              <a:rPr sz="3500" spc="-950" dirty="0">
                <a:solidFill>
                  <a:srgbClr val="FF2F92"/>
                </a:solidFill>
                <a:latin typeface="Trebuchet MS"/>
                <a:cs typeface="Trebuchet MS"/>
              </a:rPr>
              <a:t>W </a:t>
            </a:r>
            <a:r>
              <a:rPr sz="3500" spc="-215" dirty="0">
                <a:solidFill>
                  <a:srgbClr val="1DB100"/>
                </a:solidFill>
                <a:latin typeface="Trebuchet MS"/>
                <a:cs typeface="Trebuchet MS"/>
              </a:rPr>
              <a:t>O </a:t>
            </a:r>
            <a:r>
              <a:rPr sz="3500" spc="-36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endParaRPr lang="it-IT" sz="3500" spc="-365" dirty="0">
              <a:solidFill>
                <a:srgbClr val="5E5E5E"/>
              </a:solidFill>
              <a:latin typeface="Trebuchet MS"/>
              <a:cs typeface="Trebuchet MS"/>
            </a:endParaRPr>
          </a:p>
          <a:p>
            <a:pPr marL="63500" marR="299085" algn="just">
              <a:lnSpc>
                <a:spcPct val="100499"/>
              </a:lnSpc>
              <a:spcBef>
                <a:spcPts val="95"/>
              </a:spcBef>
            </a:pPr>
            <a:endParaRPr sz="3500" dirty="0">
              <a:latin typeface="Trebuchet MS"/>
              <a:cs typeface="Trebuchet MS"/>
            </a:endParaRPr>
          </a:p>
          <a:p>
            <a:pPr marL="63500" marR="55880">
              <a:lnSpc>
                <a:spcPct val="100400"/>
              </a:lnSpc>
              <a:spcBef>
                <a:spcPts val="770"/>
              </a:spcBef>
              <a:tabLst>
                <a:tab pos="3606165" algn="l"/>
              </a:tabLst>
            </a:pPr>
            <a:r>
              <a:rPr sz="3350" spc="-17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35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multipli</a:t>
            </a:r>
            <a:r>
              <a:rPr sz="335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della</a:t>
            </a:r>
            <a:r>
              <a:rPr sz="335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seconda</a:t>
            </a:r>
            <a:r>
              <a:rPr sz="335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5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lettera</a:t>
            </a:r>
            <a:r>
              <a:rPr sz="3350" spc="-19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della</a:t>
            </a:r>
            <a:r>
              <a:rPr sz="335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5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chiave</a:t>
            </a:r>
            <a:r>
              <a:rPr sz="335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000" i="1" spc="-35" dirty="0">
                <a:solidFill>
                  <a:srgbClr val="5E5E5E"/>
                </a:solidFill>
                <a:latin typeface="Times New Roman"/>
                <a:cs typeface="Times New Roman"/>
              </a:rPr>
              <a:t>k</a:t>
            </a:r>
            <a:r>
              <a:rPr sz="4275" spc="-52" baseline="-19493" dirty="0">
                <a:solidFill>
                  <a:srgbClr val="5E5E5E"/>
                </a:solidFill>
                <a:latin typeface="Times New Roman"/>
                <a:cs typeface="Times New Roman"/>
              </a:rPr>
              <a:t>2</a:t>
            </a:r>
            <a:r>
              <a:rPr sz="4275" spc="-22" baseline="-19493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33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formano</a:t>
            </a:r>
            <a:r>
              <a:rPr sz="3350" spc="-19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5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un</a:t>
            </a:r>
            <a:r>
              <a:rPr sz="335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50" spc="-65" dirty="0">
                <a:solidFill>
                  <a:srgbClr val="5E5E5E"/>
                </a:solidFill>
                <a:latin typeface="Microsoft Sans Serif"/>
                <a:cs typeface="Microsoft Sans Serif"/>
              </a:rPr>
              <a:t>secondo</a:t>
            </a:r>
            <a:r>
              <a:rPr sz="335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5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cifrario</a:t>
            </a:r>
            <a:r>
              <a:rPr sz="335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monoalfabetico. </a:t>
            </a:r>
            <a:r>
              <a:rPr sz="3350" spc="-87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5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Il </a:t>
            </a:r>
            <a:r>
              <a:rPr sz="3350" spc="-65" dirty="0">
                <a:solidFill>
                  <a:srgbClr val="5E5E5E"/>
                </a:solidFill>
                <a:latin typeface="Microsoft Sans Serif"/>
                <a:cs typeface="Microsoft Sans Serif"/>
              </a:rPr>
              <a:t>procedimento </a:t>
            </a:r>
            <a:r>
              <a:rPr sz="3350" spc="-30" dirty="0">
                <a:solidFill>
                  <a:srgbClr val="5E5E5E"/>
                </a:solidFill>
                <a:latin typeface="Microsoft Sans Serif"/>
                <a:cs typeface="Microsoft Sans Serif"/>
              </a:rPr>
              <a:t>di </a:t>
            </a:r>
            <a:r>
              <a:rPr sz="33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analisi </a:t>
            </a:r>
            <a:r>
              <a:rPr sz="3350" spc="-135" dirty="0">
                <a:solidFill>
                  <a:srgbClr val="5E5E5E"/>
                </a:solidFill>
                <a:latin typeface="Microsoft Sans Serif"/>
                <a:cs typeface="Microsoft Sans Serif"/>
              </a:rPr>
              <a:t>è </a:t>
            </a:r>
            <a:r>
              <a:rPr sz="335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il </a:t>
            </a:r>
            <a:r>
              <a:rPr sz="335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medesimo </a:t>
            </a:r>
            <a:r>
              <a:rPr sz="335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del </a:t>
            </a:r>
            <a:r>
              <a:rPr sz="335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precedente </a:t>
            </a:r>
            <a:r>
              <a:rPr sz="3350" spc="-135" dirty="0">
                <a:solidFill>
                  <a:srgbClr val="5E5E5E"/>
                </a:solidFill>
                <a:latin typeface="Microsoft Sans Serif"/>
                <a:cs typeface="Microsoft Sans Serif"/>
              </a:rPr>
              <a:t>e </a:t>
            </a:r>
            <a:r>
              <a:rPr sz="33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si </a:t>
            </a:r>
            <a:r>
              <a:rPr sz="335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può </a:t>
            </a:r>
            <a:r>
              <a:rPr sz="335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facilmente </a:t>
            </a:r>
            <a:r>
              <a:rPr sz="335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giungere </a:t>
            </a:r>
            <a:r>
              <a:rPr sz="335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alla </a:t>
            </a:r>
            <a:r>
              <a:rPr sz="335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50" spc="-7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conclusione</a:t>
            </a:r>
            <a:r>
              <a:rPr sz="3350" spc="-18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50" spc="-55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che</a:t>
            </a:r>
            <a:r>
              <a:rPr lang="it-IT" sz="3350" spc="-185" dirty="0">
                <a:solidFill>
                  <a:srgbClr val="5E5E5E"/>
                </a:solidFill>
                <a:latin typeface="Microsoft Sans Serif"/>
                <a:cs typeface="Microsoft Sans Serif"/>
              </a:rPr>
              <a:t> la lunghezza dello shift è </a:t>
            </a:r>
            <a:r>
              <a:rPr sz="4000" spc="5" dirty="0">
                <a:solidFill>
                  <a:srgbClr val="5E5E5E"/>
                </a:solidFill>
                <a:latin typeface="Times New Roman"/>
                <a:cs typeface="Times New Roman"/>
              </a:rPr>
              <a:t>12</a:t>
            </a:r>
            <a:r>
              <a:rPr sz="4000" spc="-31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3350" spc="-135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35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50" spc="-65" dirty="0">
                <a:solidFill>
                  <a:srgbClr val="5E5E5E"/>
                </a:solidFill>
                <a:latin typeface="Microsoft Sans Serif"/>
                <a:cs typeface="Microsoft Sans Serif"/>
              </a:rPr>
              <a:t>dunque</a:t>
            </a:r>
            <a:r>
              <a:rPr sz="335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5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che</a:t>
            </a:r>
            <a:r>
              <a:rPr sz="335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5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la</a:t>
            </a:r>
            <a:r>
              <a:rPr sz="335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seconda</a:t>
            </a:r>
            <a:r>
              <a:rPr sz="335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5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lettera</a:t>
            </a:r>
            <a:r>
              <a:rPr sz="335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50" spc="-9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della</a:t>
            </a:r>
            <a:r>
              <a:rPr sz="335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lang="it-IT" sz="33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chiave</a:t>
            </a:r>
            <a:r>
              <a:rPr sz="335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50" spc="-135" dirty="0">
                <a:solidFill>
                  <a:srgbClr val="5E5E5E"/>
                </a:solidFill>
                <a:latin typeface="Microsoft Sans Serif"/>
                <a:cs typeface="Microsoft Sans Serif"/>
              </a:rPr>
              <a:t>è</a:t>
            </a:r>
            <a:r>
              <a:rPr sz="335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50" spc="-95" dirty="0">
                <a:solidFill>
                  <a:srgbClr val="FF2F92"/>
                </a:solidFill>
                <a:latin typeface="Microsoft Sans Serif"/>
                <a:cs typeface="Microsoft Sans Serif"/>
              </a:rPr>
              <a:t>M</a:t>
            </a:r>
            <a:r>
              <a:rPr sz="335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.</a:t>
            </a:r>
            <a:endParaRPr sz="335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0707947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object 372"/>
          <p:cNvSpPr txBox="1"/>
          <p:nvPr/>
        </p:nvSpPr>
        <p:spPr>
          <a:xfrm>
            <a:off x="2186305" y="1662877"/>
            <a:ext cx="15731490" cy="798359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499"/>
              </a:lnSpc>
              <a:spcBef>
                <a:spcPts val="95"/>
              </a:spcBef>
            </a:pPr>
            <a:r>
              <a:rPr sz="3500" spc="-950" dirty="0">
                <a:solidFill>
                  <a:srgbClr val="FF2F92"/>
                </a:solidFill>
                <a:latin typeface="Trebuchet MS"/>
                <a:cs typeface="Trebuchet MS"/>
              </a:rPr>
              <a:t>W </a:t>
            </a:r>
            <a:r>
              <a:rPr sz="3500" spc="-114" dirty="0">
                <a:solidFill>
                  <a:srgbClr val="1DB100"/>
                </a:solidFill>
                <a:latin typeface="Trebuchet MS"/>
                <a:cs typeface="Trebuchet MS"/>
              </a:rPr>
              <a:t>U </a:t>
            </a:r>
            <a:r>
              <a:rPr sz="3500" spc="-365" dirty="0">
                <a:solidFill>
                  <a:srgbClr val="00A2FF"/>
                </a:solidFill>
                <a:latin typeface="Trebuchet MS"/>
                <a:cs typeface="Trebuchet MS"/>
              </a:rPr>
              <a:t>M </a:t>
            </a:r>
            <a:r>
              <a:rPr sz="3500" spc="-215" dirty="0">
                <a:solidFill>
                  <a:srgbClr val="EE220D"/>
                </a:solidFill>
                <a:latin typeface="Trebuchet MS"/>
                <a:cs typeface="Trebuchet MS"/>
              </a:rPr>
              <a:t>O </a:t>
            </a:r>
            <a:r>
              <a:rPr sz="3500" spc="-225" dirty="0">
                <a:solidFill>
                  <a:srgbClr val="FF9301"/>
                </a:solidFill>
                <a:latin typeface="Trebuchet MS"/>
                <a:cs typeface="Trebuchet MS"/>
              </a:rPr>
              <a:t>G </a:t>
            </a:r>
            <a:r>
              <a:rPr sz="3500" spc="1405" dirty="0">
                <a:solidFill>
                  <a:srgbClr val="FF2F92"/>
                </a:solidFill>
                <a:latin typeface="Trebuchet MS"/>
                <a:cs typeface="Trebuchet MS"/>
              </a:rPr>
              <a:t>I </a:t>
            </a:r>
            <a:r>
              <a:rPr sz="3500" spc="290" dirty="0">
                <a:solidFill>
                  <a:srgbClr val="1DB100"/>
                </a:solidFill>
                <a:latin typeface="Trebuchet MS"/>
                <a:cs typeface="Trebuchet MS"/>
              </a:rPr>
              <a:t>Z </a:t>
            </a:r>
            <a:r>
              <a:rPr sz="3500" spc="-950" dirty="0">
                <a:solidFill>
                  <a:srgbClr val="00A2FF"/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rgbClr val="EE220D"/>
                </a:solidFill>
                <a:latin typeface="Trebuchet MS"/>
                <a:cs typeface="Trebuchet MS"/>
              </a:rPr>
              <a:t>Y </a:t>
            </a:r>
            <a:r>
              <a:rPr sz="3500" spc="160" dirty="0">
                <a:solidFill>
                  <a:srgbClr val="FF9301"/>
                </a:solidFill>
                <a:latin typeface="Trebuchet MS"/>
                <a:cs typeface="Trebuchet MS"/>
              </a:rPr>
              <a:t>R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-135" dirty="0">
                <a:solidFill>
                  <a:srgbClr val="1DB100"/>
                </a:solidFill>
                <a:latin typeface="Trebuchet MS"/>
                <a:cs typeface="Trebuchet MS"/>
              </a:rPr>
              <a:t>H </a:t>
            </a:r>
            <a:r>
              <a:rPr sz="3500" spc="-365" dirty="0">
                <a:solidFill>
                  <a:srgbClr val="00A2FF"/>
                </a:solidFill>
                <a:latin typeface="Trebuchet MS"/>
                <a:cs typeface="Trebuchet MS"/>
              </a:rPr>
              <a:t>M </a:t>
            </a:r>
            <a:r>
              <a:rPr sz="3500" spc="95" dirty="0">
                <a:solidFill>
                  <a:srgbClr val="EE220D"/>
                </a:solidFill>
                <a:latin typeface="Trebuchet MS"/>
                <a:cs typeface="Trebuchet MS"/>
              </a:rPr>
              <a:t>C </a:t>
            </a:r>
            <a:r>
              <a:rPr sz="3500" spc="350" dirty="0">
                <a:solidFill>
                  <a:srgbClr val="FF9301"/>
                </a:solidFill>
                <a:latin typeface="Trebuchet MS"/>
                <a:cs typeface="Trebuchet MS"/>
              </a:rPr>
              <a:t>E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575" dirty="0">
                <a:solidFill>
                  <a:srgbClr val="1DB100"/>
                </a:solidFill>
                <a:latin typeface="Trebuchet MS"/>
                <a:cs typeface="Trebuchet MS"/>
              </a:rPr>
              <a:t>S </a:t>
            </a:r>
            <a:r>
              <a:rPr sz="3500" spc="140" dirty="0">
                <a:solidFill>
                  <a:srgbClr val="00A2FF"/>
                </a:solidFill>
                <a:latin typeface="Trebuchet MS"/>
                <a:cs typeface="Trebuchet MS"/>
              </a:rPr>
              <a:t>V </a:t>
            </a:r>
            <a:r>
              <a:rPr sz="3500" spc="470" dirty="0">
                <a:solidFill>
                  <a:srgbClr val="EE220D"/>
                </a:solidFill>
                <a:latin typeface="Trebuchet MS"/>
                <a:cs typeface="Trebuchet MS"/>
              </a:rPr>
              <a:t>L </a:t>
            </a:r>
            <a:r>
              <a:rPr sz="3500" spc="260" dirty="0">
                <a:solidFill>
                  <a:srgbClr val="FF9301"/>
                </a:solidFill>
                <a:latin typeface="Trebuchet MS"/>
                <a:cs typeface="Trebuchet MS"/>
              </a:rPr>
              <a:t>P </a:t>
            </a:r>
            <a:r>
              <a:rPr sz="3500" spc="1405" dirty="0">
                <a:solidFill>
                  <a:srgbClr val="FF2F92"/>
                </a:solidFill>
                <a:latin typeface="Trebuchet MS"/>
                <a:cs typeface="Trebuchet MS"/>
              </a:rPr>
              <a:t>I </a:t>
            </a:r>
            <a:r>
              <a:rPr sz="3500" spc="575" dirty="0">
                <a:solidFill>
                  <a:srgbClr val="1DB100"/>
                </a:solidFill>
                <a:latin typeface="Trebuchet MS"/>
                <a:cs typeface="Trebuchet MS"/>
              </a:rPr>
              <a:t>S </a:t>
            </a:r>
            <a:r>
              <a:rPr sz="3500" spc="95" dirty="0">
                <a:solidFill>
                  <a:srgbClr val="00A2FF"/>
                </a:solidFill>
                <a:latin typeface="Trebuchet MS"/>
                <a:cs typeface="Trebuchet MS"/>
              </a:rPr>
              <a:t>C </a:t>
            </a:r>
            <a:r>
              <a:rPr sz="3500" spc="470" dirty="0">
                <a:solidFill>
                  <a:srgbClr val="EE220D"/>
                </a:solidFill>
                <a:latin typeface="Trebuchet MS"/>
                <a:cs typeface="Trebuchet MS"/>
              </a:rPr>
              <a:t>L </a:t>
            </a:r>
            <a:r>
              <a:rPr sz="3500" spc="470" dirty="0">
                <a:solidFill>
                  <a:srgbClr val="FF9301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FF2F92"/>
                </a:solidFill>
                <a:latin typeface="Trebuchet MS"/>
                <a:cs typeface="Trebuchet MS"/>
              </a:rPr>
              <a:t>G </a:t>
            </a:r>
            <a:r>
              <a:rPr sz="3500" spc="-114" dirty="0">
                <a:solidFill>
                  <a:srgbClr val="1DB100"/>
                </a:solidFill>
                <a:latin typeface="Trebuchet MS"/>
                <a:cs typeface="Trebuchet MS"/>
              </a:rPr>
              <a:t>U </a:t>
            </a:r>
            <a:r>
              <a:rPr sz="3500" spc="1405" dirty="0">
                <a:solidFill>
                  <a:srgbClr val="00A2FF"/>
                </a:solidFill>
                <a:latin typeface="Trebuchet MS"/>
                <a:cs typeface="Trebuchet MS"/>
              </a:rPr>
              <a:t>I </a:t>
            </a:r>
            <a:r>
              <a:rPr sz="3500" spc="470" dirty="0">
                <a:solidFill>
                  <a:srgbClr val="EE220D"/>
                </a:solidFill>
                <a:latin typeface="Trebuchet MS"/>
                <a:cs typeface="Trebuchet MS"/>
              </a:rPr>
              <a:t>L </a:t>
            </a:r>
            <a:r>
              <a:rPr sz="3500" spc="350" dirty="0">
                <a:solidFill>
                  <a:srgbClr val="FF9301"/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-365" dirty="0">
                <a:solidFill>
                  <a:srgbClr val="1DB100"/>
                </a:solidFill>
                <a:latin typeface="Trebuchet MS"/>
                <a:cs typeface="Trebuchet MS"/>
              </a:rPr>
              <a:t>M </a:t>
            </a:r>
            <a:r>
              <a:rPr sz="3500" spc="90" dirty="0">
                <a:solidFill>
                  <a:srgbClr val="00A2FF"/>
                </a:solidFill>
                <a:latin typeface="Trebuchet MS"/>
                <a:cs typeface="Trebuchet MS"/>
              </a:rPr>
              <a:t>V  </a:t>
            </a:r>
            <a:r>
              <a:rPr sz="3500" spc="-70" dirty="0">
                <a:solidFill>
                  <a:srgbClr val="EE220D"/>
                </a:solidFill>
                <a:latin typeface="Trebuchet MS"/>
                <a:cs typeface="Trebuchet MS"/>
              </a:rPr>
              <a:t>N </a:t>
            </a:r>
            <a:r>
              <a:rPr sz="3500" spc="-225" dirty="0">
                <a:solidFill>
                  <a:srgbClr val="FF9301"/>
                </a:solidFill>
                <a:latin typeface="Trebuchet MS"/>
                <a:cs typeface="Trebuchet MS"/>
              </a:rPr>
              <a:t>G </a:t>
            </a:r>
            <a:r>
              <a:rPr sz="3500" spc="350" dirty="0">
                <a:solidFill>
                  <a:srgbClr val="FF2F92"/>
                </a:solidFill>
                <a:latin typeface="Trebuchet MS"/>
                <a:cs typeface="Trebuchet MS"/>
              </a:rPr>
              <a:t>E </a:t>
            </a:r>
            <a:r>
              <a:rPr sz="3500" spc="160" dirty="0">
                <a:solidFill>
                  <a:srgbClr val="1DB100"/>
                </a:solidFill>
                <a:latin typeface="Trebuchet MS"/>
                <a:cs typeface="Trebuchet MS"/>
              </a:rPr>
              <a:t>R </a:t>
            </a:r>
            <a:r>
              <a:rPr sz="3500" spc="-225" dirty="0">
                <a:solidFill>
                  <a:srgbClr val="00A2FF"/>
                </a:solidFill>
                <a:latin typeface="Trebuchet MS"/>
                <a:cs typeface="Trebuchet MS"/>
              </a:rPr>
              <a:t>Q </a:t>
            </a:r>
            <a:r>
              <a:rPr sz="3500" spc="470" dirty="0">
                <a:solidFill>
                  <a:srgbClr val="EE220D"/>
                </a:solidFill>
                <a:latin typeface="Trebuchet MS"/>
                <a:cs typeface="Trebuchet MS"/>
              </a:rPr>
              <a:t>L </a:t>
            </a:r>
            <a:r>
              <a:rPr sz="3500" spc="470" dirty="0">
                <a:solidFill>
                  <a:srgbClr val="FF9301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FF2F92"/>
                </a:solidFill>
                <a:latin typeface="Trebuchet MS"/>
                <a:cs typeface="Trebuchet MS"/>
              </a:rPr>
              <a:t>G </a:t>
            </a:r>
            <a:r>
              <a:rPr sz="3500" spc="130" dirty="0">
                <a:solidFill>
                  <a:srgbClr val="1DB100"/>
                </a:solidFill>
                <a:latin typeface="Trebuchet MS"/>
                <a:cs typeface="Trebuchet MS"/>
              </a:rPr>
              <a:t>A </a:t>
            </a:r>
            <a:r>
              <a:rPr sz="3500" spc="1405" dirty="0">
                <a:solidFill>
                  <a:srgbClr val="00A2FF"/>
                </a:solidFill>
                <a:latin typeface="Trebuchet MS"/>
                <a:cs typeface="Trebuchet MS"/>
              </a:rPr>
              <a:t>I </a:t>
            </a:r>
            <a:r>
              <a:rPr sz="3500" spc="-225" dirty="0">
                <a:solidFill>
                  <a:srgbClr val="EE220D"/>
                </a:solidFill>
                <a:latin typeface="Trebuchet MS"/>
                <a:cs typeface="Trebuchet MS"/>
              </a:rPr>
              <a:t>Q </a:t>
            </a:r>
            <a:r>
              <a:rPr sz="3500" spc="-225" dirty="0">
                <a:solidFill>
                  <a:srgbClr val="FF9301"/>
                </a:solidFill>
                <a:latin typeface="Trebuchet MS"/>
                <a:cs typeface="Trebuchet MS"/>
              </a:rPr>
              <a:t>G </a:t>
            </a:r>
            <a:r>
              <a:rPr sz="3500" spc="350" dirty="0">
                <a:solidFill>
                  <a:srgbClr val="FF2F92"/>
                </a:solidFill>
                <a:latin typeface="Trebuchet MS"/>
                <a:cs typeface="Trebuchet MS"/>
              </a:rPr>
              <a:t>E </a:t>
            </a:r>
            <a:r>
              <a:rPr sz="3500" spc="290" dirty="0">
                <a:solidFill>
                  <a:srgbClr val="1DB100"/>
                </a:solidFill>
                <a:latin typeface="Trebuchet MS"/>
                <a:cs typeface="Trebuchet MS"/>
              </a:rPr>
              <a:t>Z </a:t>
            </a:r>
            <a:r>
              <a:rPr sz="3500" spc="185" dirty="0">
                <a:solidFill>
                  <a:srgbClr val="00A2FF"/>
                </a:solidFill>
                <a:latin typeface="Trebuchet MS"/>
                <a:cs typeface="Trebuchet MS"/>
              </a:rPr>
              <a:t>K </a:t>
            </a:r>
            <a:r>
              <a:rPr sz="3500" spc="290" dirty="0">
                <a:solidFill>
                  <a:srgbClr val="EE220D"/>
                </a:solidFill>
                <a:latin typeface="Trebuchet MS"/>
                <a:cs typeface="Trebuchet MS"/>
              </a:rPr>
              <a:t>Z </a:t>
            </a:r>
            <a:r>
              <a:rPr sz="3500" spc="130" dirty="0">
                <a:solidFill>
                  <a:srgbClr val="FF9301"/>
                </a:solidFill>
                <a:latin typeface="Trebuchet MS"/>
                <a:cs typeface="Trebuchet MS"/>
              </a:rPr>
              <a:t>A </a:t>
            </a:r>
            <a:r>
              <a:rPr sz="3500" spc="470" dirty="0">
                <a:solidFill>
                  <a:srgbClr val="FF2F92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Q </a:t>
            </a:r>
            <a:r>
              <a:rPr sz="3500" spc="-114" dirty="0">
                <a:solidFill>
                  <a:srgbClr val="00A2FF"/>
                </a:solidFill>
                <a:latin typeface="Trebuchet MS"/>
                <a:cs typeface="Trebuchet MS"/>
              </a:rPr>
              <a:t>U </a:t>
            </a:r>
            <a:r>
              <a:rPr sz="3500" spc="165" dirty="0">
                <a:solidFill>
                  <a:srgbClr val="EE220D"/>
                </a:solidFill>
                <a:latin typeface="Trebuchet MS"/>
                <a:cs typeface="Trebuchet MS"/>
              </a:rPr>
              <a:t>T </a:t>
            </a:r>
            <a:r>
              <a:rPr sz="3500" spc="185" dirty="0">
                <a:solidFill>
                  <a:srgbClr val="FF9301"/>
                </a:solidFill>
                <a:latin typeface="Trebuchet MS"/>
                <a:cs typeface="Trebuchet MS"/>
              </a:rPr>
              <a:t>K </a:t>
            </a:r>
            <a:r>
              <a:rPr sz="3500" spc="165" dirty="0">
                <a:solidFill>
                  <a:srgbClr val="FF2F92"/>
                </a:solidFill>
                <a:latin typeface="Trebuchet MS"/>
                <a:cs typeface="Trebuchet MS"/>
              </a:rPr>
              <a:t>T </a:t>
            </a:r>
            <a:r>
              <a:rPr sz="3500" spc="130" dirty="0">
                <a:solidFill>
                  <a:srgbClr val="1DB100"/>
                </a:solidFill>
                <a:latin typeface="Trebuchet MS"/>
                <a:cs typeface="Trebuchet MS"/>
              </a:rPr>
              <a:t>A </a:t>
            </a:r>
            <a:r>
              <a:rPr sz="3500" spc="290" dirty="0">
                <a:solidFill>
                  <a:srgbClr val="00A2FF"/>
                </a:solidFill>
                <a:latin typeface="Trebuchet MS"/>
                <a:cs typeface="Trebuchet MS"/>
              </a:rPr>
              <a:t>Z </a:t>
            </a:r>
            <a:r>
              <a:rPr sz="3500" spc="350" dirty="0">
                <a:solidFill>
                  <a:srgbClr val="EE220D"/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rgbClr val="FF9301"/>
                </a:solidFill>
                <a:latin typeface="Trebuchet MS"/>
                <a:cs typeface="Trebuchet MS"/>
              </a:rPr>
              <a:t>Y </a:t>
            </a:r>
            <a:r>
              <a:rPr sz="3500" spc="-135" dirty="0">
                <a:solidFill>
                  <a:srgbClr val="FF2F92"/>
                </a:solidFill>
                <a:latin typeface="Trebuchet MS"/>
                <a:cs typeface="Trebuchet MS"/>
              </a:rPr>
              <a:t>H </a:t>
            </a:r>
            <a:r>
              <a:rPr sz="3500" spc="-114" dirty="0">
                <a:solidFill>
                  <a:srgbClr val="1DB100"/>
                </a:solidFill>
                <a:latin typeface="Trebuchet MS"/>
                <a:cs typeface="Trebuchet MS"/>
              </a:rPr>
              <a:t>U </a:t>
            </a:r>
            <a:r>
              <a:rPr sz="3500" spc="-950" dirty="0">
                <a:solidFill>
                  <a:srgbClr val="00A2FF"/>
                </a:solidFill>
                <a:latin typeface="Trebuchet MS"/>
                <a:cs typeface="Trebuchet MS"/>
              </a:rPr>
              <a:t>W </a:t>
            </a:r>
            <a:r>
              <a:rPr sz="3500" spc="160" dirty="0">
                <a:solidFill>
                  <a:srgbClr val="EE220D"/>
                </a:solidFill>
                <a:latin typeface="Trebuchet MS"/>
                <a:cs typeface="Trebuchet MS"/>
              </a:rPr>
              <a:t>R </a:t>
            </a:r>
            <a:r>
              <a:rPr sz="3500" spc="470" dirty="0">
                <a:solidFill>
                  <a:srgbClr val="FF9301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FF2F92"/>
                </a:solidFill>
                <a:latin typeface="Trebuchet MS"/>
                <a:cs typeface="Trebuchet MS"/>
              </a:rPr>
              <a:t>M  </a:t>
            </a:r>
            <a:r>
              <a:rPr sz="3500" spc="290" dirty="0">
                <a:solidFill>
                  <a:srgbClr val="1DB100"/>
                </a:solidFill>
                <a:latin typeface="Trebuchet MS"/>
                <a:cs typeface="Trebuchet MS"/>
              </a:rPr>
              <a:t>Z </a:t>
            </a:r>
            <a:r>
              <a:rPr sz="3500" spc="-950" dirty="0">
                <a:solidFill>
                  <a:srgbClr val="00A2FF"/>
                </a:solidFill>
                <a:latin typeface="Trebuchet MS"/>
                <a:cs typeface="Trebuchet MS"/>
              </a:rPr>
              <a:t>W </a:t>
            </a:r>
            <a:r>
              <a:rPr sz="3500" spc="265" dirty="0">
                <a:solidFill>
                  <a:srgbClr val="EE220D"/>
                </a:solidFill>
                <a:latin typeface="Trebuchet MS"/>
                <a:cs typeface="Trebuchet MS"/>
              </a:rPr>
              <a:t>X </a:t>
            </a:r>
            <a:r>
              <a:rPr sz="3500" spc="95" dirty="0">
                <a:solidFill>
                  <a:srgbClr val="FF9301"/>
                </a:solidFill>
                <a:latin typeface="Trebuchet MS"/>
                <a:cs typeface="Trebuchet MS"/>
              </a:rPr>
              <a:t>C </a:t>
            </a:r>
            <a:r>
              <a:rPr sz="3500" spc="-135" dirty="0">
                <a:solidFill>
                  <a:srgbClr val="FF2F92"/>
                </a:solidFill>
                <a:latin typeface="Trebuchet MS"/>
                <a:cs typeface="Trebuchet MS"/>
              </a:rPr>
              <a:t>H </a:t>
            </a:r>
            <a:r>
              <a:rPr sz="3500" spc="-114" dirty="0">
                <a:solidFill>
                  <a:srgbClr val="1DB100"/>
                </a:solidFill>
                <a:latin typeface="Trebuchet MS"/>
                <a:cs typeface="Trebuchet MS"/>
              </a:rPr>
              <a:t>U </a:t>
            </a:r>
            <a:r>
              <a:rPr sz="3500" spc="-950" dirty="0">
                <a:solidFill>
                  <a:srgbClr val="00A2FF"/>
                </a:solidFill>
                <a:latin typeface="Trebuchet MS"/>
                <a:cs typeface="Trebuchet MS"/>
              </a:rPr>
              <a:t>W </a:t>
            </a:r>
            <a:r>
              <a:rPr sz="3500" spc="160" dirty="0">
                <a:solidFill>
                  <a:srgbClr val="EE220D"/>
                </a:solidFill>
                <a:latin typeface="Trebuchet MS"/>
                <a:cs typeface="Trebuchet MS"/>
              </a:rPr>
              <a:t>R </a:t>
            </a:r>
            <a:r>
              <a:rPr sz="3500" spc="470" dirty="0">
                <a:solidFill>
                  <a:srgbClr val="FF9301"/>
                </a:solidFill>
                <a:latin typeface="Trebuchet MS"/>
                <a:cs typeface="Trebuchet MS"/>
              </a:rPr>
              <a:t>L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575" dirty="0">
                <a:solidFill>
                  <a:srgbClr val="1DB100"/>
                </a:solidFill>
                <a:latin typeface="Trebuchet MS"/>
                <a:cs typeface="Trebuchet MS"/>
              </a:rPr>
              <a:t>S </a:t>
            </a:r>
            <a:r>
              <a:rPr sz="3500" spc="290" dirty="0">
                <a:solidFill>
                  <a:srgbClr val="00A2FF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EE220D"/>
                </a:solidFill>
                <a:latin typeface="Trebuchet MS"/>
                <a:cs typeface="Trebuchet MS"/>
              </a:rPr>
              <a:t>L </a:t>
            </a:r>
            <a:r>
              <a:rPr sz="3500" spc="225" dirty="0">
                <a:solidFill>
                  <a:srgbClr val="FF9301"/>
                </a:solidFill>
                <a:latin typeface="Trebuchet MS"/>
                <a:cs typeface="Trebuchet MS"/>
              </a:rPr>
              <a:t>B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Q </a:t>
            </a:r>
            <a:r>
              <a:rPr sz="3500" spc="-950" dirty="0">
                <a:solidFill>
                  <a:srgbClr val="00A2FF"/>
                </a:solidFill>
                <a:latin typeface="Trebuchet MS"/>
                <a:cs typeface="Trebuchet MS"/>
              </a:rPr>
              <a:t>W </a:t>
            </a:r>
            <a:r>
              <a:rPr sz="3500" spc="95" dirty="0">
                <a:solidFill>
                  <a:srgbClr val="EE220D"/>
                </a:solidFill>
                <a:latin typeface="Trebuchet MS"/>
                <a:cs typeface="Trebuchet MS"/>
              </a:rPr>
              <a:t>C </a:t>
            </a:r>
            <a:r>
              <a:rPr sz="3500" spc="225" dirty="0">
                <a:solidFill>
                  <a:srgbClr val="FF9301"/>
                </a:solidFill>
                <a:latin typeface="Trebuchet MS"/>
                <a:cs typeface="Trebuchet MS"/>
              </a:rPr>
              <a:t>B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290" dirty="0">
                <a:solidFill>
                  <a:srgbClr val="1DB100"/>
                </a:solidFill>
                <a:latin typeface="Trebuchet MS"/>
                <a:cs typeface="Trebuchet MS"/>
              </a:rPr>
              <a:t>Z </a:t>
            </a:r>
            <a:r>
              <a:rPr sz="3500" spc="1405" dirty="0">
                <a:solidFill>
                  <a:srgbClr val="00A2FF"/>
                </a:solidFill>
                <a:latin typeface="Trebuchet MS"/>
                <a:cs typeface="Trebuchet MS"/>
              </a:rPr>
              <a:t>I </a:t>
            </a:r>
            <a:r>
              <a:rPr sz="3500" spc="265" dirty="0">
                <a:solidFill>
                  <a:srgbClr val="EE220D"/>
                </a:solidFill>
                <a:latin typeface="Trebuchet MS"/>
                <a:cs typeface="Trebuchet MS"/>
              </a:rPr>
              <a:t>X </a:t>
            </a:r>
            <a:r>
              <a:rPr sz="3500" spc="95" dirty="0">
                <a:solidFill>
                  <a:srgbClr val="FF9301"/>
                </a:solidFill>
                <a:latin typeface="Trebuchet MS"/>
                <a:cs typeface="Trebuchet MS"/>
              </a:rPr>
              <a:t>C </a:t>
            </a:r>
            <a:r>
              <a:rPr sz="3500" spc="160" dirty="0">
                <a:solidFill>
                  <a:srgbClr val="FF2F92"/>
                </a:solidFill>
                <a:latin typeface="Trebuchet MS"/>
                <a:cs typeface="Trebuchet MS"/>
              </a:rPr>
              <a:t>R </a:t>
            </a:r>
            <a:r>
              <a:rPr sz="3500" spc="395" dirty="0">
                <a:solidFill>
                  <a:srgbClr val="1DB100"/>
                </a:solidFill>
                <a:latin typeface="Trebuchet MS"/>
                <a:cs typeface="Trebuchet MS"/>
              </a:rPr>
              <a:t>F </a:t>
            </a:r>
            <a:r>
              <a:rPr sz="3500" spc="-950" dirty="0">
                <a:solidFill>
                  <a:srgbClr val="00A2FF"/>
                </a:solidFill>
                <a:latin typeface="Trebuchet MS"/>
                <a:cs typeface="Trebuchet MS"/>
              </a:rPr>
              <a:t>W </a:t>
            </a:r>
            <a:r>
              <a:rPr sz="3500" spc="-950" dirty="0">
                <a:solidFill>
                  <a:srgbClr val="EE220D"/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rgbClr val="FF9301"/>
                </a:solidFill>
                <a:latin typeface="Trebuchet MS"/>
                <a:cs typeface="Trebuchet MS"/>
              </a:rPr>
              <a:t>Y </a:t>
            </a:r>
            <a:r>
              <a:rPr sz="3500" spc="-950" dirty="0">
                <a:solidFill>
                  <a:srgbClr val="FF2F92"/>
                </a:solidFill>
                <a:latin typeface="Trebuchet MS"/>
                <a:cs typeface="Trebuchet MS"/>
              </a:rPr>
              <a:t>W </a:t>
            </a:r>
            <a:r>
              <a:rPr sz="3500" spc="-215" dirty="0">
                <a:solidFill>
                  <a:srgbClr val="1DB100"/>
                </a:solidFill>
                <a:latin typeface="Trebuchet MS"/>
                <a:cs typeface="Trebuchet MS"/>
              </a:rPr>
              <a:t>O </a:t>
            </a:r>
            <a:r>
              <a:rPr sz="3500" spc="-225" dirty="0">
                <a:solidFill>
                  <a:srgbClr val="00A2FF"/>
                </a:solidFill>
                <a:latin typeface="Trebuchet MS"/>
                <a:cs typeface="Trebuchet MS"/>
              </a:rPr>
              <a:t>Q </a:t>
            </a:r>
            <a:r>
              <a:rPr sz="3500" spc="340" dirty="0">
                <a:solidFill>
                  <a:srgbClr val="EE220D"/>
                </a:solidFill>
                <a:latin typeface="Trebuchet MS"/>
                <a:cs typeface="Trebuchet MS"/>
              </a:rPr>
              <a:t>L  </a:t>
            </a:r>
            <a:r>
              <a:rPr sz="3500" spc="130" dirty="0">
                <a:solidFill>
                  <a:srgbClr val="FF9301"/>
                </a:solidFill>
                <a:latin typeface="Trebuchet MS"/>
                <a:cs typeface="Trebuchet MS"/>
              </a:rPr>
              <a:t>A </a:t>
            </a:r>
            <a:r>
              <a:rPr sz="3500" spc="470" dirty="0">
                <a:solidFill>
                  <a:srgbClr val="FF2F92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Q </a:t>
            </a:r>
            <a:r>
              <a:rPr sz="3500" spc="130" dirty="0">
                <a:solidFill>
                  <a:srgbClr val="00A2FF"/>
                </a:solidFill>
                <a:latin typeface="Trebuchet MS"/>
                <a:cs typeface="Trebuchet MS"/>
              </a:rPr>
              <a:t>A </a:t>
            </a:r>
            <a:r>
              <a:rPr sz="3500" spc="165" dirty="0">
                <a:solidFill>
                  <a:srgbClr val="EE220D"/>
                </a:solidFill>
                <a:latin typeface="Trebuchet MS"/>
                <a:cs typeface="Trebuchet MS"/>
              </a:rPr>
              <a:t>T </a:t>
            </a:r>
            <a:r>
              <a:rPr sz="3500" spc="210" dirty="0">
                <a:solidFill>
                  <a:srgbClr val="FF9301"/>
                </a:solidFill>
                <a:latin typeface="Trebuchet MS"/>
                <a:cs typeface="Trebuchet MS"/>
              </a:rPr>
              <a:t>Y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290" dirty="0">
                <a:solidFill>
                  <a:srgbClr val="1DB100"/>
                </a:solidFill>
                <a:latin typeface="Trebuchet MS"/>
                <a:cs typeface="Trebuchet MS"/>
              </a:rPr>
              <a:t>Z </a:t>
            </a:r>
            <a:r>
              <a:rPr sz="3500" spc="265" dirty="0">
                <a:solidFill>
                  <a:srgbClr val="00A2FF"/>
                </a:solidFill>
                <a:latin typeface="Trebuchet MS"/>
                <a:cs typeface="Trebuchet MS"/>
              </a:rPr>
              <a:t>X </a:t>
            </a:r>
            <a:r>
              <a:rPr sz="3500" spc="290" dirty="0">
                <a:solidFill>
                  <a:srgbClr val="EE220D"/>
                </a:solidFill>
                <a:latin typeface="Trebuchet MS"/>
                <a:cs typeface="Trebuchet MS"/>
              </a:rPr>
              <a:t>Z </a:t>
            </a:r>
            <a:r>
              <a:rPr sz="3500" spc="-225" dirty="0">
                <a:solidFill>
                  <a:srgbClr val="FF9301"/>
                </a:solidFill>
                <a:latin typeface="Trebuchet MS"/>
                <a:cs typeface="Trebuchet MS"/>
              </a:rPr>
              <a:t>G </a:t>
            </a:r>
            <a:r>
              <a:rPr sz="3500" spc="160" dirty="0">
                <a:solidFill>
                  <a:srgbClr val="FF2F92"/>
                </a:solidFill>
                <a:latin typeface="Trebuchet MS"/>
                <a:cs typeface="Trebuchet MS"/>
              </a:rPr>
              <a:t>R </a:t>
            </a:r>
            <a:r>
              <a:rPr sz="3500" spc="260" dirty="0">
                <a:solidFill>
                  <a:srgbClr val="1DB100"/>
                </a:solidFill>
                <a:latin typeface="Trebuchet MS"/>
                <a:cs typeface="Trebuchet MS"/>
              </a:rPr>
              <a:t>P </a:t>
            </a:r>
            <a:r>
              <a:rPr sz="3500" spc="-225" dirty="0">
                <a:solidFill>
                  <a:srgbClr val="00A2FF"/>
                </a:solidFill>
                <a:latin typeface="Trebuchet MS"/>
                <a:cs typeface="Trebuchet MS"/>
              </a:rPr>
              <a:t>Q </a:t>
            </a:r>
            <a:r>
              <a:rPr sz="3500" spc="30" dirty="0">
                <a:solidFill>
                  <a:srgbClr val="EE220D"/>
                </a:solidFill>
                <a:latin typeface="Trebuchet MS"/>
                <a:cs typeface="Trebuchet MS"/>
              </a:rPr>
              <a:t>D </a:t>
            </a:r>
            <a:r>
              <a:rPr sz="3500" spc="130" dirty="0">
                <a:solidFill>
                  <a:srgbClr val="FF9301"/>
                </a:solidFill>
                <a:latin typeface="Trebuchet MS"/>
                <a:cs typeface="Trebuchet MS"/>
              </a:rPr>
              <a:t>A </a:t>
            </a:r>
            <a:r>
              <a:rPr sz="3500" spc="140" dirty="0">
                <a:solidFill>
                  <a:srgbClr val="FF2F92"/>
                </a:solidFill>
                <a:latin typeface="Trebuchet MS"/>
                <a:cs typeface="Trebuchet MS"/>
              </a:rPr>
              <a:t>V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Q </a:t>
            </a:r>
            <a:r>
              <a:rPr sz="3500" spc="225" dirty="0">
                <a:solidFill>
                  <a:srgbClr val="00A2FF"/>
                </a:solidFill>
                <a:latin typeface="Trebuchet MS"/>
                <a:cs typeface="Trebuchet MS"/>
              </a:rPr>
              <a:t>B </a:t>
            </a:r>
            <a:r>
              <a:rPr sz="3500" spc="290" dirty="0">
                <a:solidFill>
                  <a:srgbClr val="EE220D"/>
                </a:solidFill>
                <a:latin typeface="Trebuchet MS"/>
                <a:cs typeface="Trebuchet MS"/>
              </a:rPr>
              <a:t>Z </a:t>
            </a:r>
            <a:r>
              <a:rPr sz="3500" spc="130" dirty="0">
                <a:solidFill>
                  <a:srgbClr val="FF9301"/>
                </a:solidFill>
                <a:latin typeface="Trebuchet MS"/>
                <a:cs typeface="Trebuchet MS"/>
              </a:rPr>
              <a:t>A </a:t>
            </a:r>
            <a:r>
              <a:rPr sz="3500" spc="470" dirty="0">
                <a:solidFill>
                  <a:srgbClr val="FF2F92"/>
                </a:solidFill>
                <a:latin typeface="Trebuchet MS"/>
                <a:cs typeface="Trebuchet MS"/>
              </a:rPr>
              <a:t>L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Q </a:t>
            </a:r>
            <a:r>
              <a:rPr sz="3500" spc="225" dirty="0">
                <a:solidFill>
                  <a:srgbClr val="00A2FF"/>
                </a:solidFill>
                <a:latin typeface="Trebuchet MS"/>
                <a:cs typeface="Trebuchet MS"/>
              </a:rPr>
              <a:t>B </a:t>
            </a:r>
            <a:r>
              <a:rPr sz="3500" spc="165" dirty="0">
                <a:solidFill>
                  <a:srgbClr val="EE220D"/>
                </a:solidFill>
                <a:latin typeface="Trebuchet MS"/>
                <a:cs typeface="Trebuchet MS"/>
              </a:rPr>
              <a:t>T </a:t>
            </a:r>
            <a:r>
              <a:rPr sz="3500" spc="-365" dirty="0">
                <a:solidFill>
                  <a:srgbClr val="FF9301"/>
                </a:solidFill>
                <a:latin typeface="Trebuchet MS"/>
                <a:cs typeface="Trebuchet MS"/>
              </a:rPr>
              <a:t>M </a:t>
            </a:r>
            <a:r>
              <a:rPr sz="3500" spc="590" dirty="0">
                <a:solidFill>
                  <a:srgbClr val="FF2F92"/>
                </a:solidFill>
                <a:latin typeface="Trebuchet MS"/>
                <a:cs typeface="Trebuchet MS"/>
              </a:rPr>
              <a:t>J </a:t>
            </a:r>
            <a:r>
              <a:rPr sz="3500" spc="160" dirty="0">
                <a:solidFill>
                  <a:srgbClr val="1DB100"/>
                </a:solidFill>
                <a:latin typeface="Trebuchet MS"/>
                <a:cs typeface="Trebuchet MS"/>
              </a:rPr>
              <a:t>R </a:t>
            </a:r>
            <a:r>
              <a:rPr sz="3500" spc="290" dirty="0">
                <a:solidFill>
                  <a:srgbClr val="00A2FF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EE220D"/>
                </a:solidFill>
                <a:latin typeface="Trebuchet MS"/>
                <a:cs typeface="Trebuchet MS"/>
              </a:rPr>
              <a:t>L </a:t>
            </a:r>
            <a:r>
              <a:rPr sz="3500" spc="575" dirty="0">
                <a:solidFill>
                  <a:srgbClr val="FF9301"/>
                </a:solidFill>
                <a:latin typeface="Trebuchet MS"/>
                <a:cs typeface="Trebuchet MS"/>
              </a:rPr>
              <a:t>S </a:t>
            </a:r>
            <a:r>
              <a:rPr sz="3500" spc="160" dirty="0">
                <a:solidFill>
                  <a:srgbClr val="FF2F92"/>
                </a:solidFill>
                <a:latin typeface="Trebuchet MS"/>
                <a:cs typeface="Trebuchet MS"/>
              </a:rPr>
              <a:t>R </a:t>
            </a:r>
            <a:r>
              <a:rPr sz="3500" spc="155" dirty="0">
                <a:solidFill>
                  <a:srgbClr val="1DB100"/>
                </a:solidFill>
                <a:latin typeface="Trebuchet MS"/>
                <a:cs typeface="Trebuchet MS"/>
              </a:rPr>
              <a:t>B  </a:t>
            </a:r>
            <a:r>
              <a:rPr sz="3500" spc="-950" dirty="0">
                <a:solidFill>
                  <a:srgbClr val="00A2FF"/>
                </a:solidFill>
                <a:latin typeface="Trebuchet MS"/>
                <a:cs typeface="Trebuchet MS"/>
              </a:rPr>
              <a:t>W </a:t>
            </a:r>
            <a:r>
              <a:rPr sz="3500" spc="-215" dirty="0">
                <a:solidFill>
                  <a:srgbClr val="EE220D"/>
                </a:solidFill>
                <a:latin typeface="Trebuchet MS"/>
                <a:cs typeface="Trebuchet MS"/>
              </a:rPr>
              <a:t>O </a:t>
            </a:r>
            <a:r>
              <a:rPr sz="3500" spc="-225" dirty="0">
                <a:solidFill>
                  <a:srgbClr val="FF9301"/>
                </a:solidFill>
                <a:latin typeface="Trebuchet MS"/>
                <a:cs typeface="Trebuchet MS"/>
              </a:rPr>
              <a:t>G </a:t>
            </a:r>
            <a:r>
              <a:rPr sz="3500" spc="290" dirty="0">
                <a:solidFill>
                  <a:srgbClr val="FF2F92"/>
                </a:solidFill>
                <a:latin typeface="Trebuchet MS"/>
                <a:cs typeface="Trebuchet MS"/>
              </a:rPr>
              <a:t>Z </a:t>
            </a:r>
            <a:r>
              <a:rPr sz="3500" spc="-114" dirty="0">
                <a:solidFill>
                  <a:srgbClr val="1DB100"/>
                </a:solidFill>
                <a:latin typeface="Trebuchet MS"/>
                <a:cs typeface="Trebuchet MS"/>
              </a:rPr>
              <a:t>U </a:t>
            </a:r>
            <a:r>
              <a:rPr sz="3500" spc="140" dirty="0">
                <a:solidFill>
                  <a:srgbClr val="00A2FF"/>
                </a:solidFill>
                <a:latin typeface="Trebuchet MS"/>
                <a:cs typeface="Trebuchet MS"/>
              </a:rPr>
              <a:t>V </a:t>
            </a:r>
            <a:r>
              <a:rPr sz="3500" spc="290" dirty="0">
                <a:solidFill>
                  <a:srgbClr val="EE220D"/>
                </a:solidFill>
                <a:latin typeface="Trebuchet MS"/>
                <a:cs typeface="Trebuchet MS"/>
              </a:rPr>
              <a:t>Z </a:t>
            </a:r>
            <a:r>
              <a:rPr sz="3500" spc="350" dirty="0">
                <a:solidFill>
                  <a:srgbClr val="FF9301"/>
                </a:solidFill>
                <a:latin typeface="Trebuchet MS"/>
                <a:cs typeface="Trebuchet MS"/>
              </a:rPr>
              <a:t>E </a:t>
            </a:r>
            <a:r>
              <a:rPr sz="3500" spc="350" dirty="0">
                <a:solidFill>
                  <a:srgbClr val="FF2F92"/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rgbClr val="1DB100"/>
                </a:solidFill>
                <a:latin typeface="Trebuchet MS"/>
                <a:cs typeface="Trebuchet MS"/>
              </a:rPr>
              <a:t>Y </a:t>
            </a:r>
            <a:r>
              <a:rPr sz="3500" spc="590" dirty="0">
                <a:solidFill>
                  <a:srgbClr val="00A2FF"/>
                </a:solidFill>
                <a:latin typeface="Trebuchet MS"/>
                <a:cs typeface="Trebuchet MS"/>
              </a:rPr>
              <a:t>J </a:t>
            </a:r>
            <a:r>
              <a:rPr sz="3500" spc="470" dirty="0">
                <a:solidFill>
                  <a:srgbClr val="EE220D"/>
                </a:solidFill>
                <a:latin typeface="Trebuchet MS"/>
                <a:cs typeface="Trebuchet MS"/>
              </a:rPr>
              <a:t>L </a:t>
            </a:r>
            <a:r>
              <a:rPr sz="3500" spc="-215" dirty="0">
                <a:solidFill>
                  <a:srgbClr val="FF9301"/>
                </a:solidFill>
                <a:latin typeface="Trebuchet MS"/>
                <a:cs typeface="Trebuchet MS"/>
              </a:rPr>
              <a:t>O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Q </a:t>
            </a:r>
            <a:r>
              <a:rPr sz="3500" spc="130" dirty="0">
                <a:solidFill>
                  <a:srgbClr val="00A2FF"/>
                </a:solidFill>
                <a:latin typeface="Trebuchet MS"/>
                <a:cs typeface="Trebuchet MS"/>
              </a:rPr>
              <a:t>A </a:t>
            </a:r>
            <a:r>
              <a:rPr sz="3500" spc="350" dirty="0">
                <a:solidFill>
                  <a:srgbClr val="EE220D"/>
                </a:solidFill>
                <a:latin typeface="Trebuchet MS"/>
                <a:cs typeface="Trebuchet MS"/>
              </a:rPr>
              <a:t>E </a:t>
            </a:r>
            <a:r>
              <a:rPr sz="3500" spc="210" dirty="0">
                <a:solidFill>
                  <a:srgbClr val="FF9301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FF2F92"/>
                </a:solidFill>
                <a:latin typeface="Trebuchet MS"/>
                <a:cs typeface="Trebuchet MS"/>
              </a:rPr>
              <a:t>G </a:t>
            </a:r>
            <a:r>
              <a:rPr sz="3500" spc="165" dirty="0">
                <a:solidFill>
                  <a:srgbClr val="1DB100"/>
                </a:solidFill>
                <a:latin typeface="Trebuchet MS"/>
                <a:cs typeface="Trebuchet MS"/>
              </a:rPr>
              <a:t>T </a:t>
            </a:r>
            <a:r>
              <a:rPr sz="3500" spc="-225" dirty="0">
                <a:solidFill>
                  <a:srgbClr val="00A2FF"/>
                </a:solidFill>
                <a:latin typeface="Trebuchet MS"/>
                <a:cs typeface="Trebuchet MS"/>
              </a:rPr>
              <a:t>Q </a:t>
            </a:r>
            <a:r>
              <a:rPr sz="3500" spc="470" dirty="0">
                <a:solidFill>
                  <a:srgbClr val="EE220D"/>
                </a:solidFill>
                <a:latin typeface="Trebuchet MS"/>
                <a:cs typeface="Trebuchet MS"/>
              </a:rPr>
              <a:t>L </a:t>
            </a:r>
            <a:r>
              <a:rPr sz="3500" spc="185" dirty="0">
                <a:solidFill>
                  <a:srgbClr val="FF9301"/>
                </a:solidFill>
                <a:latin typeface="Trebuchet MS"/>
                <a:cs typeface="Trebuchet MS"/>
              </a:rPr>
              <a:t>K </a:t>
            </a:r>
            <a:r>
              <a:rPr sz="3500" spc="1405" dirty="0">
                <a:solidFill>
                  <a:srgbClr val="FF2F92"/>
                </a:solidFill>
                <a:latin typeface="Trebuchet MS"/>
                <a:cs typeface="Trebuchet MS"/>
              </a:rPr>
              <a:t>I </a:t>
            </a:r>
            <a:r>
              <a:rPr sz="3500" spc="30" dirty="0">
                <a:solidFill>
                  <a:srgbClr val="1DB100"/>
                </a:solidFill>
                <a:latin typeface="Trebuchet MS"/>
                <a:cs typeface="Trebuchet MS"/>
              </a:rPr>
              <a:t>D </a:t>
            </a:r>
            <a:r>
              <a:rPr sz="3500" spc="-365" dirty="0">
                <a:solidFill>
                  <a:srgbClr val="00A2FF"/>
                </a:solidFill>
                <a:latin typeface="Trebuchet MS"/>
                <a:cs typeface="Trebuchet MS"/>
              </a:rPr>
              <a:t>M </a:t>
            </a:r>
            <a:r>
              <a:rPr sz="3500" spc="30" dirty="0">
                <a:solidFill>
                  <a:srgbClr val="EE220D"/>
                </a:solidFill>
                <a:latin typeface="Trebuchet MS"/>
                <a:cs typeface="Trebuchet MS"/>
              </a:rPr>
              <a:t>D </a:t>
            </a:r>
            <a:r>
              <a:rPr sz="3500" spc="160" dirty="0">
                <a:solidFill>
                  <a:srgbClr val="FF9301"/>
                </a:solidFill>
                <a:latin typeface="Trebuchet MS"/>
                <a:cs typeface="Trebuchet MS"/>
              </a:rPr>
              <a:t>R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350" dirty="0">
                <a:solidFill>
                  <a:srgbClr val="1DB100"/>
                </a:solidFill>
                <a:latin typeface="Trebuchet MS"/>
                <a:cs typeface="Trebuchet MS"/>
              </a:rPr>
              <a:t>E </a:t>
            </a:r>
            <a:r>
              <a:rPr sz="3500" spc="185" dirty="0">
                <a:solidFill>
                  <a:srgbClr val="00A2FF"/>
                </a:solidFill>
                <a:latin typeface="Trebuchet MS"/>
                <a:cs typeface="Trebuchet MS"/>
              </a:rPr>
              <a:t>K </a:t>
            </a:r>
            <a:r>
              <a:rPr sz="3500" spc="470" dirty="0">
                <a:solidFill>
                  <a:srgbClr val="EE220D"/>
                </a:solidFill>
                <a:latin typeface="Trebuchet MS"/>
                <a:cs typeface="Trebuchet MS"/>
              </a:rPr>
              <a:t>L </a:t>
            </a:r>
            <a:r>
              <a:rPr sz="3500" spc="180" dirty="0">
                <a:solidFill>
                  <a:srgbClr val="FF9301"/>
                </a:solidFill>
                <a:latin typeface="Trebuchet MS"/>
                <a:cs typeface="Trebuchet MS"/>
              </a:rPr>
              <a:t>P  </a:t>
            </a:r>
            <a:r>
              <a:rPr sz="3500" spc="160" dirty="0">
                <a:solidFill>
                  <a:srgbClr val="FF2F92"/>
                </a:solidFill>
                <a:latin typeface="Trebuchet MS"/>
                <a:cs typeface="Trebuchet MS"/>
              </a:rPr>
              <a:t>R </a:t>
            </a:r>
            <a:r>
              <a:rPr sz="3500" spc="-365" dirty="0">
                <a:solidFill>
                  <a:srgbClr val="1DB100"/>
                </a:solidFill>
                <a:latin typeface="Trebuchet MS"/>
                <a:cs typeface="Trebuchet MS"/>
              </a:rPr>
              <a:t>M </a:t>
            </a:r>
            <a:r>
              <a:rPr sz="3500" spc="-365" dirty="0">
                <a:solidFill>
                  <a:srgbClr val="00A2FF"/>
                </a:solidFill>
                <a:latin typeface="Trebuchet MS"/>
                <a:cs typeface="Trebuchet MS"/>
              </a:rPr>
              <a:t>M </a:t>
            </a:r>
            <a:r>
              <a:rPr sz="3500" spc="130" dirty="0">
                <a:solidFill>
                  <a:srgbClr val="EE220D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FF9301"/>
                </a:solidFill>
                <a:latin typeface="Trebuchet MS"/>
                <a:cs typeface="Trebuchet MS"/>
              </a:rPr>
              <a:t>G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265" dirty="0">
                <a:solidFill>
                  <a:srgbClr val="1DB100"/>
                </a:solidFill>
                <a:latin typeface="Trebuchet MS"/>
                <a:cs typeface="Trebuchet MS"/>
              </a:rPr>
              <a:t>X </a:t>
            </a:r>
            <a:r>
              <a:rPr sz="3500" spc="1405" dirty="0">
                <a:solidFill>
                  <a:srgbClr val="00A2FF"/>
                </a:solidFill>
                <a:latin typeface="Trebuchet MS"/>
                <a:cs typeface="Trebuchet MS"/>
              </a:rPr>
              <a:t>I </a:t>
            </a:r>
            <a:r>
              <a:rPr sz="3500" spc="350" dirty="0">
                <a:solidFill>
                  <a:srgbClr val="EE220D"/>
                </a:solidFill>
                <a:latin typeface="Trebuchet MS"/>
                <a:cs typeface="Trebuchet MS"/>
              </a:rPr>
              <a:t>E </a:t>
            </a:r>
            <a:r>
              <a:rPr sz="3500" spc="575" dirty="0">
                <a:solidFill>
                  <a:srgbClr val="FF9301"/>
                </a:solidFill>
                <a:latin typeface="Trebuchet MS"/>
                <a:cs typeface="Trebuchet MS"/>
              </a:rPr>
              <a:t>S </a:t>
            </a:r>
            <a:r>
              <a:rPr sz="3500" spc="350" dirty="0">
                <a:solidFill>
                  <a:srgbClr val="FF2F92"/>
                </a:solidFill>
                <a:latin typeface="Trebuchet MS"/>
                <a:cs typeface="Trebuchet MS"/>
              </a:rPr>
              <a:t>E </a:t>
            </a:r>
            <a:r>
              <a:rPr sz="3500" spc="130" dirty="0">
                <a:solidFill>
                  <a:srgbClr val="1DB100"/>
                </a:solidFill>
                <a:latin typeface="Trebuchet MS"/>
                <a:cs typeface="Trebuchet MS"/>
              </a:rPr>
              <a:t>A </a:t>
            </a:r>
            <a:r>
              <a:rPr sz="3500" spc="165" dirty="0">
                <a:solidFill>
                  <a:srgbClr val="00A2FF"/>
                </a:solidFill>
                <a:latin typeface="Trebuchet MS"/>
                <a:cs typeface="Trebuchet MS"/>
              </a:rPr>
              <a:t>T </a:t>
            </a:r>
            <a:r>
              <a:rPr sz="3500" spc="470" dirty="0">
                <a:solidFill>
                  <a:srgbClr val="EE220D"/>
                </a:solidFill>
                <a:latin typeface="Trebuchet MS"/>
                <a:cs typeface="Trebuchet MS"/>
              </a:rPr>
              <a:t>L </a:t>
            </a:r>
            <a:r>
              <a:rPr sz="3500" spc="185" dirty="0">
                <a:solidFill>
                  <a:srgbClr val="FF9301"/>
                </a:solidFill>
                <a:latin typeface="Trebuchet MS"/>
                <a:cs typeface="Trebuchet MS"/>
              </a:rPr>
              <a:t>K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-365" dirty="0">
                <a:solidFill>
                  <a:srgbClr val="1DB100"/>
                </a:solidFill>
                <a:latin typeface="Trebuchet MS"/>
                <a:cs typeface="Trebuchet MS"/>
              </a:rPr>
              <a:t>M </a:t>
            </a:r>
            <a:r>
              <a:rPr sz="3500" spc="165" dirty="0">
                <a:solidFill>
                  <a:srgbClr val="00A2FF"/>
                </a:solidFill>
                <a:latin typeface="Trebuchet MS"/>
                <a:cs typeface="Trebuchet MS"/>
              </a:rPr>
              <a:t>T </a:t>
            </a:r>
            <a:r>
              <a:rPr sz="3500" spc="290" dirty="0">
                <a:solidFill>
                  <a:srgbClr val="EE220D"/>
                </a:solidFill>
                <a:latin typeface="Trebuchet MS"/>
                <a:cs typeface="Trebuchet MS"/>
              </a:rPr>
              <a:t>Z </a:t>
            </a:r>
            <a:r>
              <a:rPr sz="3500" spc="-70" dirty="0">
                <a:solidFill>
                  <a:srgbClr val="FF9301"/>
                </a:solidFill>
                <a:latin typeface="Trebuchet MS"/>
                <a:cs typeface="Trebuchet MS"/>
              </a:rPr>
              <a:t>N </a:t>
            </a:r>
            <a:r>
              <a:rPr sz="3500" spc="140" dirty="0">
                <a:solidFill>
                  <a:srgbClr val="FF2F92"/>
                </a:solidFill>
                <a:latin typeface="Trebuchet MS"/>
                <a:cs typeface="Trebuchet MS"/>
              </a:rPr>
              <a:t>V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Q </a:t>
            </a:r>
            <a:r>
              <a:rPr sz="3500" spc="140" dirty="0">
                <a:solidFill>
                  <a:srgbClr val="00A2FF"/>
                </a:solidFill>
                <a:latin typeface="Trebuchet MS"/>
                <a:cs typeface="Trebuchet MS"/>
              </a:rPr>
              <a:t>V </a:t>
            </a:r>
            <a:r>
              <a:rPr sz="3500" spc="290" dirty="0">
                <a:solidFill>
                  <a:srgbClr val="EE220D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FF9301"/>
                </a:solidFill>
                <a:latin typeface="Trebuchet MS"/>
                <a:cs typeface="Trebuchet MS"/>
              </a:rPr>
              <a:t>L </a:t>
            </a:r>
            <a:r>
              <a:rPr sz="3500" spc="265" dirty="0">
                <a:solidFill>
                  <a:srgbClr val="FF2F92"/>
                </a:solidFill>
                <a:latin typeface="Trebuchet MS"/>
                <a:cs typeface="Trebuchet MS"/>
              </a:rPr>
              <a:t>X </a:t>
            </a:r>
            <a:r>
              <a:rPr sz="3500" spc="-114" dirty="0">
                <a:solidFill>
                  <a:srgbClr val="1DB100"/>
                </a:solidFill>
                <a:latin typeface="Trebuchet MS"/>
                <a:cs typeface="Trebuchet MS"/>
              </a:rPr>
              <a:t>U </a:t>
            </a:r>
            <a:r>
              <a:rPr sz="3500" spc="130" dirty="0">
                <a:solidFill>
                  <a:srgbClr val="00A2FF"/>
                </a:solidFill>
                <a:latin typeface="Trebuchet MS"/>
                <a:cs typeface="Trebuchet MS"/>
              </a:rPr>
              <a:t>A </a:t>
            </a:r>
            <a:r>
              <a:rPr sz="3500" spc="470" dirty="0">
                <a:solidFill>
                  <a:srgbClr val="EE220D"/>
                </a:solidFill>
                <a:latin typeface="Trebuchet MS"/>
                <a:cs typeface="Trebuchet MS"/>
              </a:rPr>
              <a:t>L </a:t>
            </a:r>
            <a:r>
              <a:rPr sz="3500" spc="1405" dirty="0">
                <a:solidFill>
                  <a:srgbClr val="FF9301"/>
                </a:solidFill>
                <a:latin typeface="Trebuchet MS"/>
                <a:cs typeface="Trebuchet MS"/>
              </a:rPr>
              <a:t>I </a:t>
            </a:r>
            <a:r>
              <a:rPr sz="3500" spc="590" dirty="0">
                <a:solidFill>
                  <a:srgbClr val="FF2F92"/>
                </a:solidFill>
                <a:latin typeface="Trebuchet MS"/>
                <a:cs typeface="Trebuchet MS"/>
              </a:rPr>
              <a:t>J </a:t>
            </a:r>
            <a:r>
              <a:rPr sz="3500" spc="290" dirty="0">
                <a:solidFill>
                  <a:srgbClr val="1DB100"/>
                </a:solidFill>
                <a:latin typeface="Trebuchet MS"/>
                <a:cs typeface="Trebuchet MS"/>
              </a:rPr>
              <a:t>Z </a:t>
            </a:r>
            <a:r>
              <a:rPr sz="3500" spc="-145" dirty="0">
                <a:solidFill>
                  <a:srgbClr val="00A2FF"/>
                </a:solidFill>
                <a:latin typeface="Trebuchet MS"/>
                <a:cs typeface="Trebuchet MS"/>
              </a:rPr>
              <a:t>Q  </a:t>
            </a:r>
            <a:r>
              <a:rPr sz="3500" spc="290" dirty="0">
                <a:solidFill>
                  <a:srgbClr val="EE220D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FF9301"/>
                </a:solidFill>
                <a:latin typeface="Trebuchet MS"/>
                <a:cs typeface="Trebuchet MS"/>
              </a:rPr>
              <a:t>L </a:t>
            </a:r>
            <a:r>
              <a:rPr sz="3500" spc="470" dirty="0">
                <a:solidFill>
                  <a:srgbClr val="FF2F92"/>
                </a:solidFill>
                <a:latin typeface="Trebuchet MS"/>
                <a:cs typeface="Trebuchet MS"/>
              </a:rPr>
              <a:t>L </a:t>
            </a:r>
            <a:r>
              <a:rPr sz="3500" spc="160" dirty="0">
                <a:solidFill>
                  <a:srgbClr val="1DB100"/>
                </a:solidFill>
                <a:latin typeface="Trebuchet MS"/>
                <a:cs typeface="Trebuchet MS"/>
              </a:rPr>
              <a:t>R </a:t>
            </a:r>
            <a:r>
              <a:rPr sz="3500" spc="130" dirty="0">
                <a:solidFill>
                  <a:srgbClr val="00A2FF"/>
                </a:solidFill>
                <a:latin typeface="Trebuchet MS"/>
                <a:cs typeface="Trebuchet MS"/>
              </a:rPr>
              <a:t>A </a:t>
            </a:r>
            <a:r>
              <a:rPr sz="3500" spc="225" dirty="0">
                <a:solidFill>
                  <a:srgbClr val="EE220D"/>
                </a:solidFill>
                <a:latin typeface="Trebuchet MS"/>
                <a:cs typeface="Trebuchet MS"/>
              </a:rPr>
              <a:t>B </a:t>
            </a:r>
            <a:r>
              <a:rPr sz="3500" spc="95" dirty="0">
                <a:solidFill>
                  <a:srgbClr val="FF9301"/>
                </a:solidFill>
                <a:latin typeface="Trebuchet MS"/>
                <a:cs typeface="Trebuchet MS"/>
              </a:rPr>
              <a:t>C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165" dirty="0">
                <a:solidFill>
                  <a:srgbClr val="1DB100"/>
                </a:solidFill>
                <a:latin typeface="Trebuchet MS"/>
                <a:cs typeface="Trebuchet MS"/>
              </a:rPr>
              <a:t>T </a:t>
            </a:r>
            <a:r>
              <a:rPr sz="3500" spc="225" dirty="0">
                <a:solidFill>
                  <a:srgbClr val="00A2FF"/>
                </a:solidFill>
                <a:latin typeface="Trebuchet MS"/>
                <a:cs typeface="Trebuchet MS"/>
              </a:rPr>
              <a:t>B </a:t>
            </a:r>
            <a:r>
              <a:rPr sz="3500" spc="-225" dirty="0">
                <a:solidFill>
                  <a:srgbClr val="EE220D"/>
                </a:solidFill>
                <a:latin typeface="Trebuchet MS"/>
                <a:cs typeface="Trebuchet MS"/>
              </a:rPr>
              <a:t>Q </a:t>
            </a:r>
            <a:r>
              <a:rPr sz="3500" spc="30" dirty="0">
                <a:solidFill>
                  <a:srgbClr val="FF9301"/>
                </a:solidFill>
                <a:latin typeface="Trebuchet MS"/>
                <a:cs typeface="Trebuchet MS"/>
              </a:rPr>
              <a:t>D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160" dirty="0">
                <a:solidFill>
                  <a:srgbClr val="1DB100"/>
                </a:solidFill>
                <a:latin typeface="Trebuchet MS"/>
                <a:cs typeface="Trebuchet MS"/>
              </a:rPr>
              <a:t>R </a:t>
            </a:r>
            <a:r>
              <a:rPr sz="3500" spc="130" dirty="0">
                <a:solidFill>
                  <a:srgbClr val="00A2FF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EE220D"/>
                </a:solidFill>
                <a:latin typeface="Trebuchet MS"/>
                <a:cs typeface="Trebuchet MS"/>
              </a:rPr>
              <a:t>Q </a:t>
            </a:r>
            <a:r>
              <a:rPr sz="3500" spc="350" dirty="0">
                <a:solidFill>
                  <a:srgbClr val="FF9301"/>
                </a:solidFill>
                <a:latin typeface="Trebuchet MS"/>
                <a:cs typeface="Trebuchet MS"/>
              </a:rPr>
              <a:t>E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575" dirty="0">
                <a:solidFill>
                  <a:srgbClr val="1DB100"/>
                </a:solidFill>
                <a:latin typeface="Trebuchet MS"/>
                <a:cs typeface="Trebuchet MS"/>
              </a:rPr>
              <a:t>S </a:t>
            </a:r>
            <a:r>
              <a:rPr sz="3500" spc="-114" dirty="0">
                <a:solidFill>
                  <a:srgbClr val="00A2FF"/>
                </a:solidFill>
                <a:latin typeface="Trebuchet MS"/>
                <a:cs typeface="Trebuchet MS"/>
              </a:rPr>
              <a:t>U </a:t>
            </a:r>
            <a:r>
              <a:rPr sz="3500" spc="265" dirty="0">
                <a:solidFill>
                  <a:srgbClr val="EE220D"/>
                </a:solidFill>
                <a:latin typeface="Trebuchet MS"/>
                <a:cs typeface="Trebuchet MS"/>
              </a:rPr>
              <a:t>X </a:t>
            </a:r>
            <a:r>
              <a:rPr sz="3500" spc="260" dirty="0">
                <a:solidFill>
                  <a:srgbClr val="FF9301"/>
                </a:solidFill>
                <a:latin typeface="Trebuchet MS"/>
                <a:cs typeface="Trebuchet MS"/>
              </a:rPr>
              <a:t>P </a:t>
            </a:r>
            <a:r>
              <a:rPr sz="3500" spc="130" dirty="0">
                <a:solidFill>
                  <a:srgbClr val="FF2F92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G </a:t>
            </a:r>
            <a:r>
              <a:rPr sz="3500" spc="-365" dirty="0">
                <a:solidFill>
                  <a:srgbClr val="00A2FF"/>
                </a:solidFill>
                <a:latin typeface="Trebuchet MS"/>
                <a:cs typeface="Trebuchet MS"/>
              </a:rPr>
              <a:t>M </a:t>
            </a:r>
            <a:r>
              <a:rPr sz="3500" spc="225" dirty="0">
                <a:solidFill>
                  <a:srgbClr val="EE220D"/>
                </a:solidFill>
                <a:latin typeface="Trebuchet MS"/>
                <a:cs typeface="Trebuchet MS"/>
              </a:rPr>
              <a:t>B </a:t>
            </a:r>
            <a:r>
              <a:rPr sz="3500" spc="165" dirty="0">
                <a:solidFill>
                  <a:srgbClr val="FF9301"/>
                </a:solidFill>
                <a:latin typeface="Trebuchet MS"/>
                <a:cs typeface="Trebuchet MS"/>
              </a:rPr>
              <a:t>T </a:t>
            </a:r>
            <a:r>
              <a:rPr sz="3500" spc="160" dirty="0">
                <a:solidFill>
                  <a:srgbClr val="FF2F92"/>
                </a:solidFill>
                <a:latin typeface="Trebuchet MS"/>
                <a:cs typeface="Trebuchet MS"/>
              </a:rPr>
              <a:t>R </a:t>
            </a:r>
            <a:r>
              <a:rPr sz="3500" spc="130" dirty="0">
                <a:solidFill>
                  <a:srgbClr val="1DB100"/>
                </a:solidFill>
                <a:latin typeface="Trebuchet MS"/>
                <a:cs typeface="Trebuchet MS"/>
              </a:rPr>
              <a:t>A </a:t>
            </a:r>
            <a:r>
              <a:rPr sz="3500" spc="140" dirty="0">
                <a:solidFill>
                  <a:srgbClr val="00A2FF"/>
                </a:solidFill>
                <a:latin typeface="Trebuchet MS"/>
                <a:cs typeface="Trebuchet MS"/>
              </a:rPr>
              <a:t>V </a:t>
            </a:r>
            <a:r>
              <a:rPr sz="3500" spc="130" dirty="0">
                <a:solidFill>
                  <a:srgbClr val="EE220D"/>
                </a:solidFill>
                <a:latin typeface="Trebuchet MS"/>
                <a:cs typeface="Trebuchet MS"/>
              </a:rPr>
              <a:t>A </a:t>
            </a:r>
            <a:r>
              <a:rPr sz="3500" spc="-70" dirty="0">
                <a:solidFill>
                  <a:srgbClr val="FF9301"/>
                </a:solidFill>
                <a:latin typeface="Trebuchet MS"/>
                <a:cs typeface="Trebuchet MS"/>
              </a:rPr>
              <a:t>N </a:t>
            </a:r>
            <a:r>
              <a:rPr sz="3500" spc="280" dirty="0">
                <a:solidFill>
                  <a:srgbClr val="FF2F92"/>
                </a:solidFill>
                <a:latin typeface="Trebuchet MS"/>
                <a:cs typeface="Trebuchet MS"/>
              </a:rPr>
              <a:t>F  </a:t>
            </a:r>
            <a:r>
              <a:rPr sz="3500" spc="-365" dirty="0">
                <a:solidFill>
                  <a:srgbClr val="1DB100"/>
                </a:solidFill>
                <a:latin typeface="Trebuchet MS"/>
                <a:cs typeface="Trebuchet MS"/>
              </a:rPr>
              <a:t>M </a:t>
            </a:r>
            <a:r>
              <a:rPr sz="3500" spc="350" dirty="0">
                <a:solidFill>
                  <a:srgbClr val="00A2FF"/>
                </a:solidFill>
                <a:latin typeface="Trebuchet MS"/>
                <a:cs typeface="Trebuchet MS"/>
              </a:rPr>
              <a:t>E </a:t>
            </a:r>
            <a:r>
              <a:rPr sz="3500" spc="185" dirty="0">
                <a:solidFill>
                  <a:srgbClr val="EE220D"/>
                </a:solidFill>
                <a:latin typeface="Trebuchet MS"/>
                <a:cs typeface="Trebuchet MS"/>
              </a:rPr>
              <a:t>K </a:t>
            </a:r>
            <a:r>
              <a:rPr sz="3500" spc="470" dirty="0">
                <a:solidFill>
                  <a:srgbClr val="FF9301"/>
                </a:solidFill>
                <a:latin typeface="Trebuchet MS"/>
                <a:cs typeface="Trebuchet MS"/>
              </a:rPr>
              <a:t>L </a:t>
            </a:r>
            <a:r>
              <a:rPr sz="3500" spc="290" dirty="0">
                <a:solidFill>
                  <a:srgbClr val="FF2F92"/>
                </a:solidFill>
                <a:latin typeface="Trebuchet MS"/>
                <a:cs typeface="Trebuchet MS"/>
              </a:rPr>
              <a:t>Z </a:t>
            </a:r>
            <a:r>
              <a:rPr sz="3500" spc="140" dirty="0">
                <a:solidFill>
                  <a:srgbClr val="1DB100"/>
                </a:solidFill>
                <a:latin typeface="Trebuchet MS"/>
                <a:cs typeface="Trebuchet MS"/>
              </a:rPr>
              <a:t>V </a:t>
            </a:r>
            <a:r>
              <a:rPr sz="3500" spc="-114" dirty="0">
                <a:solidFill>
                  <a:srgbClr val="00A2FF"/>
                </a:solidFill>
                <a:latin typeface="Trebuchet MS"/>
                <a:cs typeface="Trebuchet MS"/>
              </a:rPr>
              <a:t>U </a:t>
            </a:r>
            <a:r>
              <a:rPr sz="3500" spc="-365" dirty="0">
                <a:solidFill>
                  <a:srgbClr val="EE220D"/>
                </a:solidFill>
                <a:latin typeface="Trebuchet MS"/>
                <a:cs typeface="Trebuchet MS"/>
              </a:rPr>
              <a:t>M </a:t>
            </a:r>
            <a:r>
              <a:rPr sz="3500" spc="95" dirty="0">
                <a:solidFill>
                  <a:srgbClr val="FF9301"/>
                </a:solidFill>
                <a:latin typeface="Trebuchet MS"/>
                <a:cs typeface="Trebuchet MS"/>
              </a:rPr>
              <a:t>C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Q </a:t>
            </a:r>
            <a:r>
              <a:rPr sz="3500" spc="-114" dirty="0">
                <a:solidFill>
                  <a:srgbClr val="00A2FF"/>
                </a:solidFill>
                <a:latin typeface="Trebuchet MS"/>
                <a:cs typeface="Trebuchet MS"/>
              </a:rPr>
              <a:t>U </a:t>
            </a:r>
            <a:r>
              <a:rPr sz="3500" spc="130" dirty="0">
                <a:solidFill>
                  <a:srgbClr val="EE220D"/>
                </a:solidFill>
                <a:latin typeface="Trebuchet MS"/>
                <a:cs typeface="Trebuchet MS"/>
              </a:rPr>
              <a:t>A </a:t>
            </a:r>
            <a:r>
              <a:rPr sz="3500" spc="260" dirty="0">
                <a:solidFill>
                  <a:srgbClr val="FF9301"/>
                </a:solidFill>
                <a:latin typeface="Trebuchet MS"/>
                <a:cs typeface="Trebuchet MS"/>
              </a:rPr>
              <a:t>P </a:t>
            </a:r>
            <a:r>
              <a:rPr sz="3500" spc="130" dirty="0">
                <a:solidFill>
                  <a:srgbClr val="FF2F92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G </a:t>
            </a:r>
            <a:r>
              <a:rPr sz="3500" spc="165" dirty="0">
                <a:solidFill>
                  <a:srgbClr val="00A2FF"/>
                </a:solidFill>
                <a:latin typeface="Trebuchet MS"/>
                <a:cs typeface="Trebuchet MS"/>
              </a:rPr>
              <a:t>T </a:t>
            </a:r>
            <a:r>
              <a:rPr sz="3500" spc="-225" dirty="0">
                <a:solidFill>
                  <a:srgbClr val="EE220D"/>
                </a:solidFill>
                <a:latin typeface="Trebuchet MS"/>
                <a:cs typeface="Trebuchet MS"/>
              </a:rPr>
              <a:t>Q </a:t>
            </a:r>
            <a:r>
              <a:rPr sz="3500" spc="-225" dirty="0">
                <a:solidFill>
                  <a:srgbClr val="FF9301"/>
                </a:solidFill>
                <a:latin typeface="Trebuchet MS"/>
                <a:cs typeface="Trebuchet MS"/>
              </a:rPr>
              <a:t>G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575" dirty="0">
                <a:solidFill>
                  <a:srgbClr val="1DB100"/>
                </a:solidFill>
                <a:latin typeface="Trebuchet MS"/>
                <a:cs typeface="Trebuchet MS"/>
              </a:rPr>
              <a:t>S </a:t>
            </a:r>
            <a:r>
              <a:rPr sz="3500" spc="395" dirty="0">
                <a:solidFill>
                  <a:srgbClr val="00A2FF"/>
                </a:solidFill>
                <a:latin typeface="Trebuchet MS"/>
                <a:cs typeface="Trebuchet MS"/>
              </a:rPr>
              <a:t>F </a:t>
            </a:r>
            <a:r>
              <a:rPr sz="3500" spc="-225" dirty="0">
                <a:solidFill>
                  <a:srgbClr val="EE220D"/>
                </a:solidFill>
                <a:latin typeface="Trebuchet MS"/>
                <a:cs typeface="Trebuchet MS"/>
              </a:rPr>
              <a:t>Q </a:t>
            </a:r>
            <a:r>
              <a:rPr sz="3500" spc="30" dirty="0">
                <a:solidFill>
                  <a:srgbClr val="FF9301"/>
                </a:solidFill>
                <a:latin typeface="Trebuchet MS"/>
                <a:cs typeface="Trebuchet MS"/>
              </a:rPr>
              <a:t>D </a:t>
            </a:r>
            <a:r>
              <a:rPr sz="3500" spc="-70" dirty="0">
                <a:solidFill>
                  <a:srgbClr val="FF2F92"/>
                </a:solidFill>
                <a:latin typeface="Trebuchet MS"/>
                <a:cs typeface="Trebuchet MS"/>
              </a:rPr>
              <a:t>N </a:t>
            </a:r>
            <a:r>
              <a:rPr sz="3500" spc="350" dirty="0">
                <a:solidFill>
                  <a:srgbClr val="1DB100"/>
                </a:solidFill>
                <a:latin typeface="Trebuchet MS"/>
                <a:cs typeface="Trebuchet MS"/>
              </a:rPr>
              <a:t>E </a:t>
            </a:r>
            <a:r>
              <a:rPr sz="3500" spc="-225" dirty="0">
                <a:solidFill>
                  <a:srgbClr val="00A2FF"/>
                </a:solidFill>
                <a:latin typeface="Trebuchet MS"/>
                <a:cs typeface="Trebuchet MS"/>
              </a:rPr>
              <a:t>G </a:t>
            </a:r>
            <a:r>
              <a:rPr sz="3500" spc="290" dirty="0">
                <a:solidFill>
                  <a:srgbClr val="EE220D"/>
                </a:solidFill>
                <a:latin typeface="Trebuchet MS"/>
                <a:cs typeface="Trebuchet MS"/>
              </a:rPr>
              <a:t>Z </a:t>
            </a:r>
            <a:r>
              <a:rPr sz="3500" spc="470" dirty="0">
                <a:solidFill>
                  <a:srgbClr val="FF9301"/>
                </a:solidFill>
                <a:latin typeface="Trebuchet MS"/>
                <a:cs typeface="Trebuchet MS"/>
              </a:rPr>
              <a:t>L </a:t>
            </a:r>
            <a:r>
              <a:rPr sz="3500" spc="130" dirty="0">
                <a:solidFill>
                  <a:srgbClr val="FF2F92"/>
                </a:solidFill>
                <a:latin typeface="Trebuchet MS"/>
                <a:cs typeface="Trebuchet MS"/>
              </a:rPr>
              <a:t>A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G </a:t>
            </a:r>
            <a:r>
              <a:rPr sz="3500" spc="165" dirty="0">
                <a:solidFill>
                  <a:srgbClr val="00A2FF"/>
                </a:solidFill>
                <a:latin typeface="Trebuchet MS"/>
                <a:cs typeface="Trebuchet MS"/>
              </a:rPr>
              <a:t>T </a:t>
            </a:r>
            <a:r>
              <a:rPr sz="3500" spc="-145" dirty="0">
                <a:solidFill>
                  <a:srgbClr val="EE220D"/>
                </a:solidFill>
                <a:latin typeface="Trebuchet MS"/>
                <a:cs typeface="Trebuchet MS"/>
              </a:rPr>
              <a:t>Q  </a:t>
            </a:r>
            <a:r>
              <a:rPr sz="3500" spc="165" dirty="0">
                <a:solidFill>
                  <a:srgbClr val="FF9301"/>
                </a:solidFill>
                <a:latin typeface="Trebuchet MS"/>
                <a:cs typeface="Trebuchet MS"/>
              </a:rPr>
              <a:t>T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1405" dirty="0">
                <a:solidFill>
                  <a:srgbClr val="1DB100"/>
                </a:solidFill>
                <a:latin typeface="Trebuchet MS"/>
                <a:cs typeface="Trebuchet MS"/>
              </a:rPr>
              <a:t>I </a:t>
            </a:r>
            <a:r>
              <a:rPr sz="3500" spc="395" dirty="0">
                <a:solidFill>
                  <a:srgbClr val="00A2FF"/>
                </a:solidFill>
                <a:latin typeface="Trebuchet MS"/>
                <a:cs typeface="Trebuchet MS"/>
              </a:rPr>
              <a:t>F </a:t>
            </a:r>
            <a:r>
              <a:rPr sz="3500" spc="-365" dirty="0">
                <a:solidFill>
                  <a:srgbClr val="EE220D"/>
                </a:solidFill>
                <a:latin typeface="Trebuchet MS"/>
                <a:cs typeface="Trebuchet MS"/>
              </a:rPr>
              <a:t>M </a:t>
            </a:r>
            <a:r>
              <a:rPr sz="3500" spc="-70" dirty="0">
                <a:solidFill>
                  <a:srgbClr val="FF9301"/>
                </a:solidFill>
                <a:latin typeface="Trebuchet MS"/>
                <a:cs typeface="Trebuchet MS"/>
              </a:rPr>
              <a:t>N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260" dirty="0">
                <a:solidFill>
                  <a:srgbClr val="1DB100"/>
                </a:solidFill>
                <a:latin typeface="Trebuchet MS"/>
                <a:cs typeface="Trebuchet MS"/>
              </a:rPr>
              <a:t>P </a:t>
            </a:r>
            <a:r>
              <a:rPr sz="3500" spc="210" dirty="0">
                <a:solidFill>
                  <a:srgbClr val="00A2FF"/>
                </a:solidFill>
                <a:latin typeface="Trebuchet MS"/>
                <a:cs typeface="Trebuchet MS"/>
              </a:rPr>
              <a:t>Y </a:t>
            </a:r>
            <a:r>
              <a:rPr sz="3500" spc="1405" dirty="0">
                <a:solidFill>
                  <a:srgbClr val="EE220D"/>
                </a:solidFill>
                <a:latin typeface="Trebuchet MS"/>
                <a:cs typeface="Trebuchet MS"/>
              </a:rPr>
              <a:t>I </a:t>
            </a:r>
            <a:r>
              <a:rPr sz="3500" spc="-950" dirty="0">
                <a:solidFill>
                  <a:srgbClr val="FF9301"/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G </a:t>
            </a:r>
            <a:r>
              <a:rPr sz="3500" spc="-114" dirty="0">
                <a:solidFill>
                  <a:srgbClr val="00A2FF"/>
                </a:solidFill>
                <a:latin typeface="Trebuchet MS"/>
                <a:cs typeface="Trebuchet MS"/>
              </a:rPr>
              <a:t>U </a:t>
            </a:r>
            <a:r>
              <a:rPr sz="3500" spc="-950" dirty="0">
                <a:solidFill>
                  <a:srgbClr val="EE220D"/>
                </a:solidFill>
                <a:latin typeface="Trebuchet MS"/>
                <a:cs typeface="Trebuchet MS"/>
              </a:rPr>
              <a:t>W </a:t>
            </a:r>
            <a:r>
              <a:rPr sz="3500" spc="350" dirty="0">
                <a:solidFill>
                  <a:srgbClr val="FF9301"/>
                </a:solidFill>
                <a:latin typeface="Trebuchet MS"/>
                <a:cs typeface="Trebuchet MS"/>
              </a:rPr>
              <a:t>E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260" dirty="0">
                <a:solidFill>
                  <a:srgbClr val="1DB100"/>
                </a:solidFill>
                <a:latin typeface="Trebuchet MS"/>
                <a:cs typeface="Trebuchet MS"/>
              </a:rPr>
              <a:t>P </a:t>
            </a:r>
            <a:r>
              <a:rPr sz="3500" spc="-365" dirty="0">
                <a:solidFill>
                  <a:srgbClr val="00A2FF"/>
                </a:solidFill>
                <a:latin typeface="Trebuchet MS"/>
                <a:cs typeface="Trebuchet MS"/>
              </a:rPr>
              <a:t>M </a:t>
            </a:r>
            <a:r>
              <a:rPr sz="3500" spc="-365" dirty="0">
                <a:solidFill>
                  <a:srgbClr val="EE220D"/>
                </a:solidFill>
                <a:latin typeface="Trebuchet MS"/>
                <a:cs typeface="Trebuchet MS"/>
              </a:rPr>
              <a:t>M </a:t>
            </a:r>
            <a:r>
              <a:rPr sz="3500" spc="-70" dirty="0">
                <a:solidFill>
                  <a:srgbClr val="FF9301"/>
                </a:solidFill>
                <a:latin typeface="Trebuchet MS"/>
                <a:cs typeface="Trebuchet MS"/>
              </a:rPr>
              <a:t>N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260" dirty="0">
                <a:solidFill>
                  <a:srgbClr val="1DB100"/>
                </a:solidFill>
                <a:latin typeface="Trebuchet MS"/>
                <a:cs typeface="Trebuchet MS"/>
              </a:rPr>
              <a:t>P </a:t>
            </a:r>
            <a:r>
              <a:rPr sz="3500" spc="210" dirty="0">
                <a:solidFill>
                  <a:srgbClr val="00A2FF"/>
                </a:solidFill>
                <a:latin typeface="Trebuchet MS"/>
                <a:cs typeface="Trebuchet MS"/>
              </a:rPr>
              <a:t>Y </a:t>
            </a:r>
            <a:r>
              <a:rPr sz="3500" spc="1405" dirty="0">
                <a:solidFill>
                  <a:srgbClr val="EE220D"/>
                </a:solidFill>
                <a:latin typeface="Trebuchet MS"/>
                <a:cs typeface="Trebuchet MS"/>
              </a:rPr>
              <a:t>I </a:t>
            </a:r>
            <a:r>
              <a:rPr sz="3500" spc="-950" dirty="0">
                <a:solidFill>
                  <a:srgbClr val="FF9301"/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265" dirty="0">
                <a:solidFill>
                  <a:srgbClr val="1DB100"/>
                </a:solidFill>
                <a:latin typeface="Trebuchet MS"/>
                <a:cs typeface="Trebuchet MS"/>
              </a:rPr>
              <a:t>X </a:t>
            </a:r>
            <a:r>
              <a:rPr sz="3500" spc="-365" dirty="0">
                <a:solidFill>
                  <a:srgbClr val="00A2FF"/>
                </a:solidFill>
                <a:latin typeface="Trebuchet MS"/>
                <a:cs typeface="Trebuchet MS"/>
              </a:rPr>
              <a:t>M </a:t>
            </a:r>
            <a:r>
              <a:rPr sz="3500" spc="-135" dirty="0">
                <a:solidFill>
                  <a:srgbClr val="EE220D"/>
                </a:solidFill>
                <a:latin typeface="Trebuchet MS"/>
                <a:cs typeface="Trebuchet MS"/>
              </a:rPr>
              <a:t>H </a:t>
            </a:r>
            <a:r>
              <a:rPr sz="3500" spc="185" dirty="0">
                <a:solidFill>
                  <a:srgbClr val="FF9301"/>
                </a:solidFill>
                <a:latin typeface="Trebuchet MS"/>
                <a:cs typeface="Trebuchet MS"/>
              </a:rPr>
              <a:t>K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-540" dirty="0">
                <a:solidFill>
                  <a:srgbClr val="1DB100"/>
                </a:solidFill>
                <a:latin typeface="Trebuchet MS"/>
                <a:cs typeface="Trebuchet MS"/>
              </a:rPr>
              <a:t>W  </a:t>
            </a:r>
            <a:r>
              <a:rPr sz="3500" spc="-135" dirty="0">
                <a:solidFill>
                  <a:srgbClr val="00A2FF"/>
                </a:solidFill>
                <a:latin typeface="Trebuchet MS"/>
                <a:cs typeface="Trebuchet MS"/>
              </a:rPr>
              <a:t>H </a:t>
            </a:r>
            <a:r>
              <a:rPr sz="3500" spc="-365" dirty="0">
                <a:solidFill>
                  <a:srgbClr val="EE220D"/>
                </a:solidFill>
                <a:latin typeface="Trebuchet MS"/>
                <a:cs typeface="Trebuchet MS"/>
              </a:rPr>
              <a:t>M </a:t>
            </a:r>
            <a:r>
              <a:rPr sz="3500" spc="160" dirty="0">
                <a:solidFill>
                  <a:srgbClr val="FF9301"/>
                </a:solidFill>
                <a:latin typeface="Trebuchet MS"/>
                <a:cs typeface="Trebuchet MS"/>
              </a:rPr>
              <a:t>R </a:t>
            </a:r>
            <a:r>
              <a:rPr sz="3500" spc="590" dirty="0">
                <a:solidFill>
                  <a:srgbClr val="FF2F92"/>
                </a:solidFill>
                <a:latin typeface="Trebuchet MS"/>
                <a:cs typeface="Trebuchet MS"/>
              </a:rPr>
              <a:t>J </a:t>
            </a:r>
            <a:r>
              <a:rPr sz="3500" spc="-365" dirty="0">
                <a:solidFill>
                  <a:srgbClr val="1DB100"/>
                </a:solidFill>
                <a:latin typeface="Trebuchet MS"/>
                <a:cs typeface="Trebuchet MS"/>
              </a:rPr>
              <a:t>M </a:t>
            </a:r>
            <a:r>
              <a:rPr sz="3500" spc="-365" dirty="0">
                <a:solidFill>
                  <a:srgbClr val="00A2FF"/>
                </a:solidFill>
                <a:latin typeface="Trebuchet MS"/>
                <a:cs typeface="Trebuchet MS"/>
              </a:rPr>
              <a:t>M </a:t>
            </a:r>
            <a:r>
              <a:rPr sz="3500" spc="95" dirty="0">
                <a:solidFill>
                  <a:srgbClr val="EE220D"/>
                </a:solidFill>
                <a:latin typeface="Trebuchet MS"/>
                <a:cs typeface="Trebuchet MS"/>
              </a:rPr>
              <a:t>C </a:t>
            </a:r>
            <a:r>
              <a:rPr sz="3500" spc="-225" dirty="0">
                <a:solidFill>
                  <a:srgbClr val="FF9301"/>
                </a:solidFill>
                <a:latin typeface="Trebuchet MS"/>
                <a:cs typeface="Trebuchet MS"/>
              </a:rPr>
              <a:t>G </a:t>
            </a:r>
            <a:r>
              <a:rPr sz="3500" spc="-225" dirty="0">
                <a:solidFill>
                  <a:srgbClr val="FF2F92"/>
                </a:solidFill>
                <a:latin typeface="Trebuchet MS"/>
                <a:cs typeface="Trebuchet MS"/>
              </a:rPr>
              <a:t>Q </a:t>
            </a:r>
            <a:r>
              <a:rPr sz="3500" spc="-365" dirty="0">
                <a:solidFill>
                  <a:srgbClr val="1DB100"/>
                </a:solidFill>
                <a:latin typeface="Trebuchet MS"/>
                <a:cs typeface="Trebuchet MS"/>
              </a:rPr>
              <a:t>M </a:t>
            </a:r>
            <a:r>
              <a:rPr sz="3500" spc="185" dirty="0">
                <a:solidFill>
                  <a:srgbClr val="00A2FF"/>
                </a:solidFill>
                <a:latin typeface="Trebuchet MS"/>
                <a:cs typeface="Trebuchet MS"/>
              </a:rPr>
              <a:t>K </a:t>
            </a:r>
            <a:r>
              <a:rPr sz="3500" spc="575" dirty="0">
                <a:solidFill>
                  <a:srgbClr val="EE220D"/>
                </a:solidFill>
                <a:latin typeface="Trebuchet MS"/>
                <a:cs typeface="Trebuchet MS"/>
              </a:rPr>
              <a:t>S </a:t>
            </a:r>
            <a:r>
              <a:rPr sz="3500" spc="95" dirty="0">
                <a:solidFill>
                  <a:srgbClr val="FF9301"/>
                </a:solidFill>
                <a:latin typeface="Trebuchet MS"/>
                <a:cs typeface="Trebuchet MS"/>
              </a:rPr>
              <a:t>C </a:t>
            </a:r>
            <a:r>
              <a:rPr sz="3500" spc="-950" dirty="0">
                <a:solidFill>
                  <a:srgbClr val="FF2F92"/>
                </a:solidFill>
                <a:latin typeface="Trebuchet MS"/>
                <a:cs typeface="Trebuchet MS"/>
              </a:rPr>
              <a:t>W </a:t>
            </a:r>
            <a:r>
              <a:rPr sz="3500" spc="-114" dirty="0">
                <a:solidFill>
                  <a:srgbClr val="1DB100"/>
                </a:solidFill>
                <a:latin typeface="Trebuchet MS"/>
                <a:cs typeface="Trebuchet MS"/>
              </a:rPr>
              <a:t>U </a:t>
            </a:r>
            <a:r>
              <a:rPr sz="3500" spc="1405" dirty="0">
                <a:solidFill>
                  <a:srgbClr val="00A2FF"/>
                </a:solidFill>
                <a:latin typeface="Trebuchet MS"/>
                <a:cs typeface="Trebuchet MS"/>
              </a:rPr>
              <a:t>I </a:t>
            </a:r>
            <a:r>
              <a:rPr sz="3500" spc="160" dirty="0">
                <a:solidFill>
                  <a:srgbClr val="EE220D"/>
                </a:solidFill>
                <a:latin typeface="Trebuchet MS"/>
                <a:cs typeface="Trebuchet MS"/>
              </a:rPr>
              <a:t>R </a:t>
            </a:r>
            <a:r>
              <a:rPr sz="3500" spc="-225" dirty="0">
                <a:solidFill>
                  <a:srgbClr val="FF9301"/>
                </a:solidFill>
                <a:latin typeface="Trebuchet MS"/>
                <a:cs typeface="Trebuchet MS"/>
              </a:rPr>
              <a:t>G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30" dirty="0">
                <a:solidFill>
                  <a:srgbClr val="1DB100"/>
                </a:solidFill>
                <a:latin typeface="Trebuchet MS"/>
                <a:cs typeface="Trebuchet MS"/>
              </a:rPr>
              <a:t>D </a:t>
            </a:r>
            <a:r>
              <a:rPr sz="3500" spc="140" dirty="0">
                <a:solidFill>
                  <a:srgbClr val="00A2FF"/>
                </a:solidFill>
                <a:latin typeface="Trebuchet MS"/>
                <a:cs typeface="Trebuchet MS"/>
              </a:rPr>
              <a:t>V </a:t>
            </a:r>
            <a:r>
              <a:rPr sz="3500" spc="290" dirty="0">
                <a:solidFill>
                  <a:srgbClr val="EE220D"/>
                </a:solidFill>
                <a:latin typeface="Trebuchet MS"/>
                <a:cs typeface="Trebuchet MS"/>
              </a:rPr>
              <a:t>Z </a:t>
            </a:r>
            <a:r>
              <a:rPr sz="3500" spc="-365" dirty="0">
                <a:solidFill>
                  <a:srgbClr val="FF9301"/>
                </a:solidFill>
                <a:latin typeface="Trebuchet MS"/>
                <a:cs typeface="Trebuchet MS"/>
              </a:rPr>
              <a:t>M </a:t>
            </a:r>
            <a:r>
              <a:rPr sz="3500" spc="185" dirty="0">
                <a:solidFill>
                  <a:srgbClr val="FF2F92"/>
                </a:solidFill>
                <a:latin typeface="Trebuchet MS"/>
                <a:cs typeface="Trebuchet MS"/>
              </a:rPr>
              <a:t>K </a:t>
            </a:r>
            <a:r>
              <a:rPr sz="3500" spc="290" dirty="0">
                <a:solidFill>
                  <a:srgbClr val="1DB100"/>
                </a:solidFill>
                <a:latin typeface="Trebuchet MS"/>
                <a:cs typeface="Trebuchet MS"/>
              </a:rPr>
              <a:t>Z </a:t>
            </a:r>
            <a:r>
              <a:rPr sz="3500" spc="-225" dirty="0">
                <a:solidFill>
                  <a:srgbClr val="00A2FF"/>
                </a:solidFill>
                <a:latin typeface="Trebuchet MS"/>
                <a:cs typeface="Trebuchet MS"/>
              </a:rPr>
              <a:t>Q </a:t>
            </a:r>
            <a:r>
              <a:rPr sz="3500" spc="165" dirty="0">
                <a:solidFill>
                  <a:srgbClr val="EE220D"/>
                </a:solidFill>
                <a:latin typeface="Trebuchet MS"/>
                <a:cs typeface="Trebuchet MS"/>
              </a:rPr>
              <a:t>T </a:t>
            </a:r>
            <a:r>
              <a:rPr sz="3500" spc="-225" dirty="0">
                <a:solidFill>
                  <a:srgbClr val="FF9301"/>
                </a:solidFill>
                <a:latin typeface="Trebuchet MS"/>
                <a:cs typeface="Trebuchet MS"/>
              </a:rPr>
              <a:t>Q </a:t>
            </a:r>
            <a:r>
              <a:rPr sz="3500" spc="265" dirty="0">
                <a:solidFill>
                  <a:srgbClr val="FF2F92"/>
                </a:solidFill>
                <a:latin typeface="Trebuchet MS"/>
                <a:cs typeface="Trebuchet MS"/>
              </a:rPr>
              <a:t>X </a:t>
            </a:r>
            <a:r>
              <a:rPr sz="3500" spc="-365" dirty="0">
                <a:solidFill>
                  <a:srgbClr val="1DB100"/>
                </a:solidFill>
                <a:latin typeface="Trebuchet MS"/>
                <a:cs typeface="Trebuchet MS"/>
              </a:rPr>
              <a:t>M </a:t>
            </a:r>
            <a:r>
              <a:rPr sz="3500" spc="140" dirty="0">
                <a:solidFill>
                  <a:srgbClr val="00A2FF"/>
                </a:solidFill>
                <a:latin typeface="Trebuchet MS"/>
                <a:cs typeface="Trebuchet MS"/>
              </a:rPr>
              <a:t>V </a:t>
            </a:r>
            <a:r>
              <a:rPr sz="3500" spc="350" dirty="0">
                <a:solidFill>
                  <a:srgbClr val="EE220D"/>
                </a:solidFill>
                <a:latin typeface="Trebuchet MS"/>
                <a:cs typeface="Trebuchet MS"/>
              </a:rPr>
              <a:t>E </a:t>
            </a:r>
            <a:r>
              <a:rPr sz="3500" spc="60" dirty="0">
                <a:solidFill>
                  <a:srgbClr val="FF9301"/>
                </a:solidFill>
                <a:latin typeface="Trebuchet MS"/>
                <a:cs typeface="Trebuchet MS"/>
              </a:rPr>
              <a:t>C  </a:t>
            </a:r>
            <a:r>
              <a:rPr sz="3500" spc="210" dirty="0">
                <a:solidFill>
                  <a:srgbClr val="FF2F92"/>
                </a:solidFill>
                <a:latin typeface="Trebuchet MS"/>
                <a:cs typeface="Trebuchet MS"/>
              </a:rPr>
              <a:t>Y </a:t>
            </a:r>
            <a:r>
              <a:rPr sz="3500" spc="290" dirty="0">
                <a:solidFill>
                  <a:srgbClr val="1DB100"/>
                </a:solidFill>
                <a:latin typeface="Trebuchet MS"/>
                <a:cs typeface="Trebuchet MS"/>
              </a:rPr>
              <a:t>Z </a:t>
            </a:r>
            <a:r>
              <a:rPr sz="3500" spc="95" dirty="0">
                <a:solidFill>
                  <a:srgbClr val="00A2FF"/>
                </a:solidFill>
                <a:latin typeface="Trebuchet MS"/>
                <a:cs typeface="Trebuchet MS"/>
              </a:rPr>
              <a:t>C </a:t>
            </a:r>
            <a:r>
              <a:rPr sz="3500" spc="290" dirty="0">
                <a:solidFill>
                  <a:srgbClr val="EE220D"/>
                </a:solidFill>
                <a:latin typeface="Trebuchet MS"/>
                <a:cs typeface="Trebuchet MS"/>
              </a:rPr>
              <a:t>Z </a:t>
            </a:r>
            <a:r>
              <a:rPr sz="3500" spc="185" dirty="0">
                <a:solidFill>
                  <a:srgbClr val="FF9301"/>
                </a:solidFill>
                <a:latin typeface="Trebuchet MS"/>
                <a:cs typeface="Trebuchet MS"/>
              </a:rPr>
              <a:t>K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210" dirty="0">
                <a:solidFill>
                  <a:srgbClr val="1DB100"/>
                </a:solidFill>
                <a:latin typeface="Trebuchet MS"/>
                <a:cs typeface="Trebuchet MS"/>
              </a:rPr>
              <a:t>Y </a:t>
            </a:r>
            <a:r>
              <a:rPr sz="3500" spc="95" dirty="0">
                <a:solidFill>
                  <a:srgbClr val="00A2FF"/>
                </a:solidFill>
                <a:latin typeface="Trebuchet MS"/>
                <a:cs typeface="Trebuchet MS"/>
              </a:rPr>
              <a:t>C </a:t>
            </a:r>
            <a:r>
              <a:rPr sz="3500" spc="290" dirty="0">
                <a:solidFill>
                  <a:srgbClr val="EE220D"/>
                </a:solidFill>
                <a:latin typeface="Trebuchet MS"/>
                <a:cs typeface="Trebuchet MS"/>
              </a:rPr>
              <a:t>Z </a:t>
            </a:r>
            <a:r>
              <a:rPr sz="3500" spc="260" dirty="0">
                <a:solidFill>
                  <a:srgbClr val="FF9301"/>
                </a:solidFill>
                <a:latin typeface="Trebuchet MS"/>
                <a:cs typeface="Trebuchet MS"/>
              </a:rPr>
              <a:t>P </a:t>
            </a:r>
            <a:r>
              <a:rPr sz="3500" spc="1405" dirty="0">
                <a:solidFill>
                  <a:srgbClr val="FF2F92"/>
                </a:solidFill>
                <a:latin typeface="Trebuchet MS"/>
                <a:cs typeface="Trebuchet MS"/>
              </a:rPr>
              <a:t>I </a:t>
            </a:r>
            <a:r>
              <a:rPr sz="3500" spc="130" dirty="0">
                <a:solidFill>
                  <a:srgbClr val="1DB100"/>
                </a:solidFill>
                <a:latin typeface="Trebuchet MS"/>
                <a:cs typeface="Trebuchet MS"/>
              </a:rPr>
              <a:t>A </a:t>
            </a:r>
            <a:r>
              <a:rPr sz="3500" spc="-215" dirty="0">
                <a:solidFill>
                  <a:srgbClr val="00A2FF"/>
                </a:solidFill>
                <a:latin typeface="Trebuchet MS"/>
                <a:cs typeface="Trebuchet MS"/>
              </a:rPr>
              <a:t>O </a:t>
            </a:r>
            <a:r>
              <a:rPr sz="3500" spc="210" dirty="0">
                <a:solidFill>
                  <a:srgbClr val="EE220D"/>
                </a:solidFill>
                <a:latin typeface="Trebuchet MS"/>
                <a:cs typeface="Trebuchet MS"/>
              </a:rPr>
              <a:t>Y </a:t>
            </a:r>
            <a:r>
              <a:rPr sz="3500" spc="-225" dirty="0">
                <a:solidFill>
                  <a:srgbClr val="FF9301"/>
                </a:solidFill>
                <a:latin typeface="Trebuchet MS"/>
                <a:cs typeface="Trebuchet MS"/>
              </a:rPr>
              <a:t>G </a:t>
            </a:r>
            <a:r>
              <a:rPr sz="3500" spc="-365" dirty="0">
                <a:solidFill>
                  <a:srgbClr val="FF2F92"/>
                </a:solidFill>
                <a:latin typeface="Trebuchet MS"/>
                <a:cs typeface="Trebuchet MS"/>
              </a:rPr>
              <a:t>M </a:t>
            </a:r>
            <a:r>
              <a:rPr sz="3500" spc="350" dirty="0">
                <a:solidFill>
                  <a:srgbClr val="1DB100"/>
                </a:solidFill>
                <a:latin typeface="Trebuchet MS"/>
                <a:cs typeface="Trebuchet MS"/>
              </a:rPr>
              <a:t>E </a:t>
            </a:r>
            <a:r>
              <a:rPr sz="3500" spc="225" dirty="0">
                <a:solidFill>
                  <a:srgbClr val="00A2FF"/>
                </a:solidFill>
                <a:latin typeface="Trebuchet MS"/>
                <a:cs typeface="Trebuchet MS"/>
              </a:rPr>
              <a:t>B </a:t>
            </a:r>
            <a:r>
              <a:rPr sz="3500" spc="470" dirty="0">
                <a:solidFill>
                  <a:srgbClr val="EE220D"/>
                </a:solidFill>
                <a:latin typeface="Trebuchet MS"/>
                <a:cs typeface="Trebuchet MS"/>
              </a:rPr>
              <a:t>L </a:t>
            </a:r>
            <a:r>
              <a:rPr sz="3500" spc="470" dirty="0">
                <a:solidFill>
                  <a:srgbClr val="FF9301"/>
                </a:solidFill>
                <a:latin typeface="Trebuchet MS"/>
                <a:cs typeface="Trebuchet MS"/>
              </a:rPr>
              <a:t>L </a:t>
            </a:r>
            <a:r>
              <a:rPr sz="3500" spc="265" dirty="0">
                <a:solidFill>
                  <a:srgbClr val="FF2F92"/>
                </a:solidFill>
                <a:latin typeface="Trebuchet MS"/>
                <a:cs typeface="Trebuchet MS"/>
              </a:rPr>
              <a:t>X </a:t>
            </a:r>
            <a:r>
              <a:rPr sz="3500" spc="-225" dirty="0">
                <a:solidFill>
                  <a:srgbClr val="1DB100"/>
                </a:solidFill>
                <a:latin typeface="Trebuchet MS"/>
                <a:cs typeface="Trebuchet MS"/>
              </a:rPr>
              <a:t>Q </a:t>
            </a:r>
            <a:r>
              <a:rPr sz="3500" spc="95" dirty="0">
                <a:solidFill>
                  <a:srgbClr val="00A2FF"/>
                </a:solidFill>
                <a:latin typeface="Trebuchet MS"/>
                <a:cs typeface="Trebuchet MS"/>
              </a:rPr>
              <a:t>C </a:t>
            </a:r>
            <a:r>
              <a:rPr sz="3500" spc="210" dirty="0">
                <a:solidFill>
                  <a:srgbClr val="EE220D"/>
                </a:solidFill>
                <a:latin typeface="Trebuchet MS"/>
                <a:cs typeface="Trebuchet MS"/>
              </a:rPr>
              <a:t>Y </a:t>
            </a:r>
            <a:r>
              <a:rPr sz="3500" spc="575" dirty="0">
                <a:solidFill>
                  <a:srgbClr val="FF9301"/>
                </a:solidFill>
                <a:latin typeface="Trebuchet MS"/>
                <a:cs typeface="Trebuchet MS"/>
              </a:rPr>
              <a:t>S </a:t>
            </a:r>
            <a:r>
              <a:rPr sz="3500" spc="575" dirty="0">
                <a:solidFill>
                  <a:srgbClr val="FF2F92"/>
                </a:solidFill>
                <a:latin typeface="Trebuchet MS"/>
                <a:cs typeface="Trebuchet MS"/>
              </a:rPr>
              <a:t>S </a:t>
            </a:r>
            <a:r>
              <a:rPr sz="3500" spc="210" dirty="0">
                <a:solidFill>
                  <a:srgbClr val="1DB100"/>
                </a:solidFill>
                <a:latin typeface="Trebuchet MS"/>
                <a:cs typeface="Trebuchet MS"/>
              </a:rPr>
              <a:t>Y </a:t>
            </a:r>
            <a:r>
              <a:rPr sz="3500" spc="-950" dirty="0">
                <a:solidFill>
                  <a:srgbClr val="00A2FF"/>
                </a:solidFill>
                <a:latin typeface="Trebuchet MS"/>
                <a:cs typeface="Trebuchet MS"/>
              </a:rPr>
              <a:t>W </a:t>
            </a:r>
            <a:r>
              <a:rPr sz="3500" spc="210" dirty="0">
                <a:solidFill>
                  <a:srgbClr val="EE220D"/>
                </a:solidFill>
                <a:latin typeface="Trebuchet MS"/>
                <a:cs typeface="Trebuchet MS"/>
              </a:rPr>
              <a:t>Y </a:t>
            </a:r>
            <a:r>
              <a:rPr sz="3500" spc="210" dirty="0">
                <a:solidFill>
                  <a:srgbClr val="FF9301"/>
                </a:solidFill>
                <a:latin typeface="Trebuchet MS"/>
                <a:cs typeface="Trebuchet MS"/>
              </a:rPr>
              <a:t>Y </a:t>
            </a:r>
            <a:r>
              <a:rPr sz="3500" spc="-950" dirty="0">
                <a:solidFill>
                  <a:srgbClr val="FF2F92"/>
                </a:solidFill>
                <a:latin typeface="Trebuchet MS"/>
                <a:cs typeface="Trebuchet MS"/>
              </a:rPr>
              <a:t>W </a:t>
            </a:r>
            <a:r>
              <a:rPr sz="3500" spc="-215" dirty="0">
                <a:solidFill>
                  <a:srgbClr val="1DB100"/>
                </a:solidFill>
                <a:latin typeface="Trebuchet MS"/>
                <a:cs typeface="Trebuchet MS"/>
              </a:rPr>
              <a:t>O </a:t>
            </a:r>
            <a:r>
              <a:rPr sz="3500" spc="-365" dirty="0">
                <a:solidFill>
                  <a:srgbClr val="00A2FF"/>
                </a:solidFill>
                <a:latin typeface="Trebuchet MS"/>
                <a:cs typeface="Trebuchet MS"/>
              </a:rPr>
              <a:t>M</a:t>
            </a:r>
            <a:endParaRPr sz="3500" dirty="0">
              <a:latin typeface="Trebuchet MS"/>
              <a:cs typeface="Trebuchet MS"/>
            </a:endParaRPr>
          </a:p>
          <a:p>
            <a:pPr marL="12700" marR="1527810">
              <a:lnSpc>
                <a:spcPct val="100499"/>
              </a:lnSpc>
              <a:spcBef>
                <a:spcPts val="2695"/>
              </a:spcBef>
            </a:pPr>
            <a:endParaRPr lang="it-IT" sz="4100" spc="-135" dirty="0">
              <a:solidFill>
                <a:srgbClr val="5E5E5E"/>
              </a:solidFill>
              <a:latin typeface="Microsoft Sans Serif"/>
              <a:cs typeface="Microsoft Sans Serif"/>
            </a:endParaRPr>
          </a:p>
          <a:p>
            <a:pPr marL="12700" marR="1527810">
              <a:lnSpc>
                <a:spcPct val="100499"/>
              </a:lnSpc>
              <a:spcBef>
                <a:spcPts val="2695"/>
              </a:spcBef>
            </a:pPr>
            <a:r>
              <a:rPr sz="4100" spc="-135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Proseguendo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l’analisi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65" dirty="0">
                <a:solidFill>
                  <a:srgbClr val="5E5E5E"/>
                </a:solidFill>
                <a:latin typeface="Microsoft Sans Serif"/>
                <a:cs typeface="Microsoft Sans Serif"/>
              </a:rPr>
              <a:t>con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20" dirty="0">
                <a:solidFill>
                  <a:srgbClr val="5E5E5E"/>
                </a:solidFill>
                <a:latin typeface="Microsoft Sans Serif"/>
                <a:cs typeface="Microsoft Sans Serif"/>
              </a:rPr>
              <a:t>tutti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gli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altri</a:t>
            </a:r>
            <a:r>
              <a:rPr sz="4100" spc="-23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gruppi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di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lettere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otterremo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la </a:t>
            </a:r>
            <a:r>
              <a:rPr sz="4100" spc="-107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lang="it-IT"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chiave</a:t>
            </a:r>
            <a:r>
              <a:rPr sz="4100" spc="-25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340" dirty="0">
                <a:solidFill>
                  <a:srgbClr val="FF2F92"/>
                </a:solidFill>
                <a:latin typeface="Microsoft Sans Serif"/>
                <a:cs typeface="Microsoft Sans Serif"/>
              </a:rPr>
              <a:t>EMILY</a:t>
            </a:r>
            <a:r>
              <a:rPr sz="4100" spc="-340" dirty="0">
                <a:solidFill>
                  <a:srgbClr val="5E5E5E"/>
                </a:solidFill>
                <a:latin typeface="Microsoft Sans Serif"/>
                <a:cs typeface="Microsoft Sans Serif"/>
              </a:rPr>
              <a:t>,</a:t>
            </a:r>
            <a:r>
              <a:rPr sz="4100" spc="-4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che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decifra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correttamente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il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testo.</a:t>
            </a:r>
            <a:endParaRPr sz="41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254421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object 28">
            <a:extLst>
              <a:ext uri="{FF2B5EF4-FFF2-40B4-BE49-F238E27FC236}">
                <a16:creationId xmlns:a16="http://schemas.microsoft.com/office/drawing/2014/main" id="{D12D51EA-F5E5-4D8C-81A6-601942FCCA1B}"/>
              </a:ext>
            </a:extLst>
          </p:cNvPr>
          <p:cNvSpPr/>
          <p:nvPr/>
        </p:nvSpPr>
        <p:spPr>
          <a:xfrm>
            <a:off x="852350" y="3995751"/>
            <a:ext cx="1310005" cy="712470"/>
          </a:xfrm>
          <a:custGeom>
            <a:avLst/>
            <a:gdLst/>
            <a:ahLst/>
            <a:cxnLst/>
            <a:rect l="l" t="t" r="r" b="b"/>
            <a:pathLst>
              <a:path w="1310005" h="712469">
                <a:moveTo>
                  <a:pt x="1309596" y="0"/>
                </a:moveTo>
                <a:lnTo>
                  <a:pt x="0" y="0"/>
                </a:lnTo>
                <a:lnTo>
                  <a:pt x="0" y="712020"/>
                </a:lnTo>
                <a:lnTo>
                  <a:pt x="1309596" y="712020"/>
                </a:lnTo>
                <a:lnTo>
                  <a:pt x="130959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29">
            <a:extLst>
              <a:ext uri="{FF2B5EF4-FFF2-40B4-BE49-F238E27FC236}">
                <a16:creationId xmlns:a16="http://schemas.microsoft.com/office/drawing/2014/main" id="{237E48BC-EA3B-72E5-2DFF-2537AF1CF4BF}"/>
              </a:ext>
            </a:extLst>
          </p:cNvPr>
          <p:cNvSpPr txBox="1"/>
          <p:nvPr/>
        </p:nvSpPr>
        <p:spPr>
          <a:xfrm>
            <a:off x="891237" y="4024961"/>
            <a:ext cx="12446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7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4100" b="1" spc="-8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4100" b="1" spc="295" dirty="0">
                <a:solidFill>
                  <a:srgbClr val="FFFFFF"/>
                </a:solidFill>
                <a:latin typeface="Arial"/>
                <a:cs typeface="Arial"/>
              </a:rPr>
              <a:t>00</a:t>
            </a:r>
            <a:endParaRPr sz="41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26785" y="236202"/>
            <a:ext cx="1545081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20" dirty="0"/>
              <a:t>O</a:t>
            </a:r>
            <a:r>
              <a:rPr spc="180" dirty="0"/>
              <a:t>t</a:t>
            </a:r>
            <a:r>
              <a:rPr spc="114" dirty="0"/>
              <a:t>t</a:t>
            </a:r>
            <a:r>
              <a:rPr spc="-320" dirty="0"/>
              <a:t>o</a:t>
            </a:r>
            <a:r>
              <a:rPr spc="-105" dirty="0"/>
              <a:t>c</a:t>
            </a:r>
            <a:r>
              <a:rPr spc="-15" dirty="0"/>
              <a:t>e</a:t>
            </a:r>
            <a:r>
              <a:rPr spc="-290" dirty="0"/>
              <a:t>n</a:t>
            </a:r>
            <a:r>
              <a:rPr spc="114" dirty="0"/>
              <a:t>t</a:t>
            </a:r>
            <a:r>
              <a:rPr spc="-320" dirty="0"/>
              <a:t>o</a:t>
            </a:r>
            <a:r>
              <a:rPr spc="-459" dirty="0"/>
              <a:t>:</a:t>
            </a:r>
            <a:r>
              <a:rPr spc="-665" dirty="0"/>
              <a:t> </a:t>
            </a:r>
            <a:r>
              <a:rPr spc="-300" dirty="0"/>
              <a:t>l</a:t>
            </a:r>
            <a:r>
              <a:rPr spc="-80" dirty="0"/>
              <a:t>a</a:t>
            </a:r>
            <a:r>
              <a:rPr spc="-665" dirty="0"/>
              <a:t> </a:t>
            </a:r>
            <a:r>
              <a:rPr spc="-105" dirty="0"/>
              <a:t>c</a:t>
            </a:r>
            <a:r>
              <a:rPr spc="-215" dirty="0"/>
              <a:t>r</a:t>
            </a:r>
            <a:r>
              <a:rPr spc="-325" dirty="0"/>
              <a:t>i</a:t>
            </a:r>
            <a:r>
              <a:rPr spc="180" dirty="0"/>
              <a:t>t</a:t>
            </a:r>
            <a:r>
              <a:rPr spc="114" dirty="0"/>
              <a:t>t</a:t>
            </a:r>
            <a:r>
              <a:rPr spc="-320" dirty="0"/>
              <a:t>o</a:t>
            </a:r>
            <a:r>
              <a:rPr spc="-150" dirty="0"/>
              <a:t>g</a:t>
            </a:r>
            <a:r>
              <a:rPr spc="-320" dirty="0"/>
              <a:t>r</a:t>
            </a:r>
            <a:r>
              <a:rPr spc="-80" dirty="0"/>
              <a:t>a</a:t>
            </a:r>
            <a:r>
              <a:rPr spc="-70" dirty="0"/>
              <a:t>f</a:t>
            </a:r>
            <a:r>
              <a:rPr spc="-65" dirty="0"/>
              <a:t>i</a:t>
            </a:r>
            <a:r>
              <a:rPr spc="-80" dirty="0"/>
              <a:t>a</a:t>
            </a:r>
            <a:r>
              <a:rPr spc="-665" dirty="0"/>
              <a:t> </a:t>
            </a:r>
            <a:r>
              <a:rPr spc="-220" dirty="0"/>
              <a:t>m</a:t>
            </a:r>
            <a:r>
              <a:rPr spc="-325" dirty="0"/>
              <a:t>i</a:t>
            </a:r>
            <a:r>
              <a:rPr spc="-300" dirty="0"/>
              <a:t>l</a:t>
            </a:r>
            <a:r>
              <a:rPr spc="-325" dirty="0"/>
              <a:t>i</a:t>
            </a:r>
            <a:r>
              <a:rPr spc="135" dirty="0"/>
              <a:t>t</a:t>
            </a:r>
            <a:r>
              <a:rPr spc="-80" dirty="0"/>
              <a:t>a</a:t>
            </a:r>
            <a:r>
              <a:rPr spc="-360" dirty="0"/>
              <a:t>r</a:t>
            </a:r>
            <a:r>
              <a:rPr spc="-15" dirty="0"/>
              <a:t>e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CFE1FC4-94A6-A72D-7232-106991BDA054}"/>
              </a:ext>
            </a:extLst>
          </p:cNvPr>
          <p:cNvCxnSpPr/>
          <p:nvPr/>
        </p:nvCxnSpPr>
        <p:spPr>
          <a:xfrm>
            <a:off x="2239544" y="4391356"/>
            <a:ext cx="15544800" cy="0"/>
          </a:xfrm>
          <a:prstGeom prst="straightConnector1">
            <a:avLst/>
          </a:prstGeom>
          <a:ln w="8572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6CC316B-2876-D514-3BF7-83A086F84AF2}"/>
              </a:ext>
            </a:extLst>
          </p:cNvPr>
          <p:cNvCxnSpPr/>
          <p:nvPr/>
        </p:nvCxnSpPr>
        <p:spPr>
          <a:xfrm>
            <a:off x="3250016" y="4010356"/>
            <a:ext cx="0" cy="838200"/>
          </a:xfrm>
          <a:prstGeom prst="line">
            <a:avLst/>
          </a:prstGeom>
          <a:ln w="1016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2A7F26-2BE5-C518-F8E2-1399BC7370C6}"/>
              </a:ext>
            </a:extLst>
          </p:cNvPr>
          <p:cNvSpPr txBox="1"/>
          <p:nvPr/>
        </p:nvSpPr>
        <p:spPr>
          <a:xfrm>
            <a:off x="2625883" y="5192081"/>
            <a:ext cx="124826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1831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0D18103-DE35-007E-5812-CD3B5C13B8E7}"/>
              </a:ext>
            </a:extLst>
          </p:cNvPr>
          <p:cNvCxnSpPr/>
          <p:nvPr/>
        </p:nvCxnSpPr>
        <p:spPr>
          <a:xfrm>
            <a:off x="6735344" y="4010356"/>
            <a:ext cx="0" cy="838200"/>
          </a:xfrm>
          <a:prstGeom prst="line">
            <a:avLst/>
          </a:prstGeom>
          <a:ln w="1016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78DD1-CF0B-F9E5-808E-4D721815FA2D}"/>
              </a:ext>
            </a:extLst>
          </p:cNvPr>
          <p:cNvCxnSpPr/>
          <p:nvPr/>
        </p:nvCxnSpPr>
        <p:spPr>
          <a:xfrm>
            <a:off x="10145209" y="4048456"/>
            <a:ext cx="0" cy="838200"/>
          </a:xfrm>
          <a:prstGeom prst="line">
            <a:avLst/>
          </a:prstGeom>
          <a:ln w="1016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71A99FA9-7EB1-D94C-48D0-8E82F3E48AF4}"/>
              </a:ext>
            </a:extLst>
          </p:cNvPr>
          <p:cNvCxnSpPr/>
          <p:nvPr/>
        </p:nvCxnSpPr>
        <p:spPr>
          <a:xfrm>
            <a:off x="13593344" y="4048456"/>
            <a:ext cx="0" cy="838200"/>
          </a:xfrm>
          <a:prstGeom prst="line">
            <a:avLst/>
          </a:prstGeom>
          <a:ln w="1016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18EC061-0B9F-61C8-B929-3CECFB4CC154}"/>
              </a:ext>
            </a:extLst>
          </p:cNvPr>
          <p:cNvCxnSpPr/>
          <p:nvPr/>
        </p:nvCxnSpPr>
        <p:spPr>
          <a:xfrm>
            <a:off x="16641344" y="4048456"/>
            <a:ext cx="0" cy="838200"/>
          </a:xfrm>
          <a:prstGeom prst="line">
            <a:avLst/>
          </a:prstGeom>
          <a:ln w="1016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E5D7A59-349F-4D2C-0029-B1987BC22ADA}"/>
              </a:ext>
            </a:extLst>
          </p:cNvPr>
          <p:cNvSpPr txBox="1"/>
          <p:nvPr/>
        </p:nvSpPr>
        <p:spPr>
          <a:xfrm>
            <a:off x="6111211" y="5191456"/>
            <a:ext cx="124826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1835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C9BC5F7-5031-E6AD-1625-8CE0AD16E536}"/>
              </a:ext>
            </a:extLst>
          </p:cNvPr>
          <p:cNvSpPr txBox="1"/>
          <p:nvPr/>
        </p:nvSpPr>
        <p:spPr>
          <a:xfrm>
            <a:off x="16017211" y="5195990"/>
            <a:ext cx="124826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1885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CCD36C1-FB2A-0A43-173D-B66B9B9C5AD9}"/>
              </a:ext>
            </a:extLst>
          </p:cNvPr>
          <p:cNvSpPr txBox="1"/>
          <p:nvPr/>
        </p:nvSpPr>
        <p:spPr>
          <a:xfrm>
            <a:off x="12969214" y="5191001"/>
            <a:ext cx="124826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1883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739A1D7-309F-DB8C-0944-BEE6078DF30C}"/>
              </a:ext>
            </a:extLst>
          </p:cNvPr>
          <p:cNvSpPr txBox="1"/>
          <p:nvPr/>
        </p:nvSpPr>
        <p:spPr>
          <a:xfrm>
            <a:off x="9521076" y="5191002"/>
            <a:ext cx="124826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1855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1E4C145-ABAA-D29B-129D-14651E8FFDBB}"/>
              </a:ext>
            </a:extLst>
          </p:cNvPr>
          <p:cNvSpPr txBox="1"/>
          <p:nvPr/>
        </p:nvSpPr>
        <p:spPr>
          <a:xfrm>
            <a:off x="2144697" y="6209309"/>
            <a:ext cx="221063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Telegrafo</a:t>
            </a:r>
          </a:p>
        </p:txBody>
      </p: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44944893-BB94-BC5A-DF42-E31320F758C5}"/>
              </a:ext>
            </a:extLst>
          </p:cNvPr>
          <p:cNvSpPr txBox="1"/>
          <p:nvPr/>
        </p:nvSpPr>
        <p:spPr>
          <a:xfrm>
            <a:off x="5870617" y="6209309"/>
            <a:ext cx="17294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Codice Morse</a:t>
            </a:r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63AB6AA8-3D86-263D-4896-DC7B421C4255}"/>
              </a:ext>
            </a:extLst>
          </p:cNvPr>
          <p:cNvSpPr txBox="1"/>
          <p:nvPr/>
        </p:nvSpPr>
        <p:spPr>
          <a:xfrm>
            <a:off x="9039890" y="6125484"/>
            <a:ext cx="221063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Babbage decifra 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Vigenère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6" name="CasellaDiTesto 95">
            <a:extLst>
              <a:ext uri="{FF2B5EF4-FFF2-40B4-BE49-F238E27FC236}">
                <a16:creationId xmlns:a16="http://schemas.microsoft.com/office/drawing/2014/main" id="{DD564C5A-6C5A-FD42-5ABF-82BAD2783DA5}"/>
              </a:ext>
            </a:extLst>
          </p:cNvPr>
          <p:cNvSpPr txBox="1"/>
          <p:nvPr/>
        </p:nvSpPr>
        <p:spPr>
          <a:xfrm>
            <a:off x="12488026" y="6125483"/>
            <a:ext cx="221063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Principi di 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Kerchoffs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D72367A8-5D02-3086-5644-DB78844C6113}"/>
              </a:ext>
            </a:extLst>
          </p:cNvPr>
          <p:cNvSpPr txBox="1"/>
          <p:nvPr/>
        </p:nvSpPr>
        <p:spPr>
          <a:xfrm>
            <a:off x="15707683" y="6125483"/>
            <a:ext cx="186731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Cifrario Beale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1" name="object 28">
            <a:extLst>
              <a:ext uri="{FF2B5EF4-FFF2-40B4-BE49-F238E27FC236}">
                <a16:creationId xmlns:a16="http://schemas.microsoft.com/office/drawing/2014/main" id="{2799EDD5-005E-DD4F-EF7D-5FA5AED1F77C}"/>
              </a:ext>
            </a:extLst>
          </p:cNvPr>
          <p:cNvSpPr/>
          <p:nvPr/>
        </p:nvSpPr>
        <p:spPr>
          <a:xfrm>
            <a:off x="17998337" y="3983836"/>
            <a:ext cx="1310005" cy="712470"/>
          </a:xfrm>
          <a:custGeom>
            <a:avLst/>
            <a:gdLst/>
            <a:ahLst/>
            <a:cxnLst/>
            <a:rect l="l" t="t" r="r" b="b"/>
            <a:pathLst>
              <a:path w="1310005" h="712469">
                <a:moveTo>
                  <a:pt x="1309596" y="0"/>
                </a:moveTo>
                <a:lnTo>
                  <a:pt x="0" y="0"/>
                </a:lnTo>
                <a:lnTo>
                  <a:pt x="0" y="712020"/>
                </a:lnTo>
                <a:lnTo>
                  <a:pt x="1309596" y="712020"/>
                </a:lnTo>
                <a:lnTo>
                  <a:pt x="130959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29">
            <a:extLst>
              <a:ext uri="{FF2B5EF4-FFF2-40B4-BE49-F238E27FC236}">
                <a16:creationId xmlns:a16="http://schemas.microsoft.com/office/drawing/2014/main" id="{579D0592-A896-42FD-56CE-2559401BB5CF}"/>
              </a:ext>
            </a:extLst>
          </p:cNvPr>
          <p:cNvSpPr txBox="1"/>
          <p:nvPr/>
        </p:nvSpPr>
        <p:spPr>
          <a:xfrm>
            <a:off x="18031039" y="4010356"/>
            <a:ext cx="12446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7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lang="it-IT" sz="4100" b="1" spc="-85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100" b="1" spc="295" dirty="0">
                <a:solidFill>
                  <a:srgbClr val="FFFFFF"/>
                </a:solidFill>
                <a:latin typeface="Arial"/>
                <a:cs typeface="Arial"/>
              </a:rPr>
              <a:t>00</a:t>
            </a:r>
            <a:endParaRPr sz="4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7446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8" cy="1130855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776252" cy="113085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02321" y="1296587"/>
              <a:ext cx="5450179" cy="75311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050411" y="7388179"/>
            <a:ext cx="10890885" cy="2880995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2178685" marR="29845" indent="-2166620">
              <a:lnSpc>
                <a:spcPts val="10610"/>
              </a:lnSpc>
              <a:spcBef>
                <a:spcPts val="1460"/>
              </a:spcBef>
            </a:pPr>
            <a:r>
              <a:rPr sz="9900" b="1" spc="-70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9900" b="1" spc="-3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900" b="1" spc="-13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900" b="1" spc="-434" dirty="0">
                <a:solidFill>
                  <a:srgbClr val="FFFFFF"/>
                </a:solidFill>
                <a:latin typeface="Arial"/>
                <a:cs typeface="Arial"/>
              </a:rPr>
              <a:t>meccanizz</a:t>
            </a:r>
            <a:r>
              <a:rPr sz="9900" b="1" spc="-4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900" b="1" spc="-495" dirty="0">
                <a:solidFill>
                  <a:srgbClr val="FFFFFF"/>
                </a:solidFill>
                <a:latin typeface="Arial"/>
                <a:cs typeface="Arial"/>
              </a:rPr>
              <a:t>zione  </a:t>
            </a:r>
            <a:r>
              <a:rPr sz="9900" b="1" spc="-39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9900" b="1" spc="-37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900" b="1" spc="-650" dirty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9900" b="1" spc="-9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900" b="1" spc="-13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900" b="1" spc="-440" dirty="0">
                <a:solidFill>
                  <a:srgbClr val="FFFFFF"/>
                </a:solidFill>
                <a:latin typeface="Arial"/>
                <a:cs typeface="Arial"/>
              </a:rPr>
              <a:t>cri</a:t>
            </a:r>
            <a:r>
              <a:rPr sz="9900" b="1" spc="-40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900" b="1" spc="-1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900" b="1" spc="-58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9900" b="1" spc="-57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9900" b="1" spc="-67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900" b="1" spc="-3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900" b="1" spc="-385" dirty="0">
                <a:solidFill>
                  <a:srgbClr val="FFFFFF"/>
                </a:solidFill>
                <a:latin typeface="Arial"/>
                <a:cs typeface="Arial"/>
              </a:rPr>
              <a:t>fia</a:t>
            </a:r>
            <a:endParaRPr sz="9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88349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63968" y="625280"/>
            <a:ext cx="1230376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5" dirty="0"/>
              <a:t>Sec</a:t>
            </a:r>
            <a:r>
              <a:rPr spc="-195" dirty="0"/>
              <a:t>o</a:t>
            </a:r>
            <a:r>
              <a:rPr spc="-210" dirty="0"/>
              <a:t>n</a:t>
            </a:r>
            <a:r>
              <a:rPr spc="-220" dirty="0"/>
              <a:t>d</a:t>
            </a:r>
            <a:r>
              <a:rPr spc="-80" dirty="0"/>
              <a:t>a</a:t>
            </a:r>
            <a:r>
              <a:rPr spc="-670" dirty="0"/>
              <a:t> </a:t>
            </a:r>
            <a:r>
              <a:rPr spc="-260" dirty="0"/>
              <a:t>Gue</a:t>
            </a:r>
            <a:r>
              <a:rPr spc="-170" dirty="0"/>
              <a:t>r</a:t>
            </a:r>
            <a:r>
              <a:rPr spc="-320" dirty="0"/>
              <a:t>r</a:t>
            </a:r>
            <a:r>
              <a:rPr spc="-80" dirty="0"/>
              <a:t>a</a:t>
            </a:r>
            <a:r>
              <a:rPr spc="-670" dirty="0"/>
              <a:t> </a:t>
            </a:r>
            <a:r>
              <a:rPr spc="-45" dirty="0"/>
              <a:t>Mo</a:t>
            </a:r>
            <a:r>
              <a:rPr spc="-210" dirty="0"/>
              <a:t>n</a:t>
            </a:r>
            <a:r>
              <a:rPr spc="-220" dirty="0"/>
              <a:t>d</a:t>
            </a:r>
            <a:r>
              <a:rPr spc="-325" dirty="0"/>
              <a:t>i</a:t>
            </a:r>
            <a:r>
              <a:rPr spc="-135" dirty="0"/>
              <a:t>ale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487676" y="7985326"/>
            <a:ext cx="180467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355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8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410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ABA</a:t>
            </a:r>
            <a:endParaRPr sz="4100" dirty="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015848" y="7985326"/>
            <a:ext cx="1668780" cy="25800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Enigma</a:t>
            </a:r>
            <a:endParaRPr sz="4100" dirty="0">
              <a:latin typeface="Microsoft Sans Serif"/>
              <a:cs typeface="Microsoft Sans Serif"/>
            </a:endParaRPr>
          </a:p>
          <a:p>
            <a:pPr marL="48895">
              <a:lnSpc>
                <a:spcPct val="100000"/>
              </a:lnSpc>
              <a:spcBef>
                <a:spcPts val="345"/>
              </a:spcBef>
            </a:pPr>
            <a:endParaRPr sz="12350" dirty="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65074" y="7985326"/>
            <a:ext cx="1596390" cy="25800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20"/>
              </a:spcBef>
            </a:pPr>
            <a:r>
              <a:rPr sz="41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TypeX</a:t>
            </a:r>
            <a:endParaRPr sz="4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endParaRPr sz="12350" dirty="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536856" y="2434278"/>
            <a:ext cx="4637405" cy="5129530"/>
            <a:chOff x="8536856" y="2434278"/>
            <a:chExt cx="4637405" cy="5129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4861" y="2549458"/>
              <a:ext cx="4281335" cy="46686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6856" y="2434278"/>
              <a:ext cx="4637345" cy="5129393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3689457" y="2434278"/>
            <a:ext cx="5412105" cy="5129530"/>
            <a:chOff x="13689457" y="2434278"/>
            <a:chExt cx="5412105" cy="512953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4166" y="2507574"/>
              <a:ext cx="5202638" cy="48571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89457" y="2434278"/>
              <a:ext cx="5412056" cy="5129393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3465863" y="8847897"/>
            <a:ext cx="1623060" cy="1623060"/>
            <a:chOff x="3465863" y="8847897"/>
            <a:chExt cx="1623060" cy="162306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5863" y="8847897"/>
              <a:ext cx="1622987" cy="16229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77774" y="8866490"/>
              <a:ext cx="1570632" cy="1570632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0052050" y="8847897"/>
            <a:ext cx="1623060" cy="1623060"/>
            <a:chOff x="10052050" y="8847897"/>
            <a:chExt cx="1623060" cy="162306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2050" y="8847897"/>
              <a:ext cx="1622987" cy="16229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64976" y="8866490"/>
              <a:ext cx="1570632" cy="1570632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15591149" y="8847897"/>
            <a:ext cx="1622987" cy="1622987"/>
            <a:chOff x="15591149" y="8847897"/>
            <a:chExt cx="1622987" cy="1622987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91149" y="8847897"/>
              <a:ext cx="1622987" cy="162298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04939" y="8866490"/>
              <a:ext cx="1570632" cy="1570632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15054" y="2434278"/>
            <a:ext cx="7506970" cy="5129530"/>
            <a:chOff x="515054" y="2434278"/>
            <a:chExt cx="7506970" cy="5129530"/>
          </a:xfrm>
        </p:grpSpPr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9762" y="2507574"/>
              <a:ext cx="7297128" cy="48571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5054" y="2434278"/>
              <a:ext cx="7506546" cy="5129393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366054" y="10680303"/>
            <a:ext cx="4052232" cy="335068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4356202" y="10585856"/>
            <a:ext cx="40684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95" dirty="0">
                <a:solidFill>
                  <a:srgbClr val="535353"/>
                </a:solidFill>
                <a:latin typeface="Microsoft Sans Serif"/>
                <a:cs typeface="Microsoft Sans Serif"/>
              </a:rPr>
              <a:t>Foto: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65" dirty="0">
                <a:solidFill>
                  <a:srgbClr val="535353"/>
                </a:solidFill>
                <a:latin typeface="Microsoft Sans Serif"/>
                <a:cs typeface="Microsoft Sans Serif"/>
                <a:hlinkClick r:id="rId15"/>
              </a:rPr>
              <a:t>www.cryptomuseum.com</a:t>
            </a:r>
            <a:endParaRPr sz="245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4509402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6175" y="236202"/>
            <a:ext cx="97929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20" dirty="0"/>
              <a:t>La</a:t>
            </a:r>
            <a:r>
              <a:rPr spc="-660" dirty="0"/>
              <a:t> </a:t>
            </a:r>
            <a:r>
              <a:rPr spc="-220" dirty="0"/>
              <a:t>m</a:t>
            </a:r>
            <a:r>
              <a:rPr spc="-80" dirty="0"/>
              <a:t>a</a:t>
            </a:r>
            <a:r>
              <a:rPr spc="-105" dirty="0"/>
              <a:t>cc</a:t>
            </a:r>
            <a:r>
              <a:rPr spc="-225" dirty="0"/>
              <a:t>h</a:t>
            </a:r>
            <a:r>
              <a:rPr spc="-325" dirty="0"/>
              <a:t>i</a:t>
            </a:r>
            <a:r>
              <a:rPr spc="-290" dirty="0"/>
              <a:t>n</a:t>
            </a:r>
            <a:r>
              <a:rPr spc="-80" dirty="0"/>
              <a:t>a</a:t>
            </a:r>
            <a:r>
              <a:rPr spc="-665" dirty="0"/>
              <a:t> </a:t>
            </a:r>
            <a:r>
              <a:rPr spc="-785" dirty="0"/>
              <a:t>E</a:t>
            </a:r>
            <a:r>
              <a:rPr spc="-290" dirty="0"/>
              <a:t>n</a:t>
            </a:r>
            <a:r>
              <a:rPr spc="-325" dirty="0"/>
              <a:t>i</a:t>
            </a:r>
            <a:r>
              <a:rPr spc="-150" dirty="0"/>
              <a:t>g</a:t>
            </a:r>
            <a:r>
              <a:rPr spc="-220" dirty="0"/>
              <a:t>m</a:t>
            </a:r>
            <a:r>
              <a:rPr spc="-80" dirty="0"/>
              <a:t>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753084" y="2843989"/>
            <a:ext cx="9632315" cy="6444615"/>
            <a:chOff x="9753084" y="2843989"/>
            <a:chExt cx="9632315" cy="64446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3084" y="2843989"/>
              <a:ext cx="9631971" cy="64445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9985" y="2885911"/>
              <a:ext cx="9422553" cy="623517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268993" y="1948887"/>
            <a:ext cx="7814309" cy="8594090"/>
            <a:chOff x="1268993" y="1948887"/>
            <a:chExt cx="7814309" cy="859409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6998" y="2064066"/>
              <a:ext cx="7458089" cy="813283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8993" y="1948887"/>
              <a:ext cx="7814099" cy="8593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909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1703" y="257154"/>
            <a:ext cx="1572069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30" dirty="0"/>
              <a:t>L</a:t>
            </a:r>
            <a:r>
              <a:rPr spc="-15" dirty="0"/>
              <a:t>e</a:t>
            </a:r>
            <a:r>
              <a:rPr spc="-665" dirty="0"/>
              <a:t> </a:t>
            </a:r>
            <a:r>
              <a:rPr spc="-105" dirty="0"/>
              <a:t>c</a:t>
            </a:r>
            <a:r>
              <a:rPr spc="-225" dirty="0"/>
              <a:t>h</a:t>
            </a:r>
            <a:r>
              <a:rPr spc="-325" dirty="0"/>
              <a:t>i</a:t>
            </a:r>
            <a:r>
              <a:rPr spc="-105" dirty="0"/>
              <a:t>a</a:t>
            </a:r>
            <a:r>
              <a:rPr spc="-245" dirty="0"/>
              <a:t>v</a:t>
            </a:r>
            <a:r>
              <a:rPr spc="-320" dirty="0"/>
              <a:t>i</a:t>
            </a:r>
            <a:r>
              <a:rPr spc="-665" dirty="0"/>
              <a:t> </a:t>
            </a:r>
            <a:r>
              <a:rPr spc="-105" dirty="0"/>
              <a:t>c</a:t>
            </a:r>
            <a:r>
              <a:rPr spc="-215" dirty="0"/>
              <a:t>r</a:t>
            </a:r>
            <a:r>
              <a:rPr spc="-325" dirty="0"/>
              <a:t>i</a:t>
            </a:r>
            <a:r>
              <a:rPr spc="180" dirty="0"/>
              <a:t>t</a:t>
            </a:r>
            <a:r>
              <a:rPr spc="114" dirty="0"/>
              <a:t>t</a:t>
            </a:r>
            <a:r>
              <a:rPr spc="-320" dirty="0"/>
              <a:t>o</a:t>
            </a:r>
            <a:r>
              <a:rPr spc="-150" dirty="0"/>
              <a:t>g</a:t>
            </a:r>
            <a:r>
              <a:rPr spc="-320" dirty="0"/>
              <a:t>r</a:t>
            </a:r>
            <a:r>
              <a:rPr spc="-80" dirty="0"/>
              <a:t>a</a:t>
            </a:r>
            <a:r>
              <a:rPr spc="-70" dirty="0"/>
              <a:t>f</a:t>
            </a:r>
            <a:r>
              <a:rPr spc="-65" dirty="0"/>
              <a:t>i</a:t>
            </a:r>
            <a:r>
              <a:rPr spc="-105" dirty="0"/>
              <a:t>c</a:t>
            </a:r>
            <a:r>
              <a:rPr spc="-225" dirty="0"/>
              <a:t>h</a:t>
            </a:r>
            <a:r>
              <a:rPr spc="-15" dirty="0"/>
              <a:t>e</a:t>
            </a:r>
            <a:r>
              <a:rPr spc="-665" dirty="0"/>
              <a:t> </a:t>
            </a:r>
            <a:r>
              <a:rPr spc="-130" dirty="0"/>
              <a:t>d</a:t>
            </a:r>
            <a:r>
              <a:rPr spc="-320" dirty="0"/>
              <a:t>i</a:t>
            </a:r>
            <a:r>
              <a:rPr spc="-665" dirty="0"/>
              <a:t> </a:t>
            </a:r>
            <a:r>
              <a:rPr spc="-785" dirty="0"/>
              <a:t>E</a:t>
            </a:r>
            <a:r>
              <a:rPr spc="-290" dirty="0"/>
              <a:t>n</a:t>
            </a:r>
            <a:r>
              <a:rPr spc="-325" dirty="0"/>
              <a:t>i</a:t>
            </a:r>
            <a:r>
              <a:rPr spc="-150" dirty="0"/>
              <a:t>g</a:t>
            </a:r>
            <a:r>
              <a:rPr spc="-220" dirty="0"/>
              <a:t>m</a:t>
            </a:r>
            <a:r>
              <a:rPr spc="-80" dirty="0"/>
              <a:t>a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2847776" y="4252779"/>
            <a:ext cx="6853555" cy="34810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indent="1965325">
              <a:lnSpc>
                <a:spcPts val="3879"/>
              </a:lnSpc>
              <a:spcBef>
                <a:spcPts val="290"/>
              </a:spcBef>
            </a:pPr>
            <a:r>
              <a:rPr sz="3300" u="heavy" spc="-5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Times New Roman"/>
                <a:cs typeface="Times New Roman"/>
              </a:rPr>
              <a:t>Secret</a:t>
            </a:r>
            <a:r>
              <a:rPr sz="3300" u="heavy" spc="815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300" u="heavy" spc="-5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Times New Roman"/>
                <a:cs typeface="Times New Roman"/>
              </a:rPr>
              <a:t>Command </a:t>
            </a:r>
            <a:r>
              <a:rPr sz="330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3300" u="heavy" spc="-5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Times New Roman"/>
                <a:cs typeface="Times New Roman"/>
              </a:rPr>
              <a:t>Document</a:t>
            </a:r>
            <a:r>
              <a:rPr sz="3300" spc="-5" dirty="0">
                <a:solidFill>
                  <a:srgbClr val="5E5E5E"/>
                </a:solidFill>
                <a:latin typeface="Times New Roman"/>
                <a:cs typeface="Times New Roman"/>
              </a:rPr>
              <a:t>!</a:t>
            </a:r>
            <a:r>
              <a:rPr sz="3300" spc="-15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5E5E5E"/>
                </a:solidFill>
                <a:latin typeface="Times New Roman"/>
                <a:cs typeface="Times New Roman"/>
              </a:rPr>
              <a:t>Every </a:t>
            </a:r>
            <a:r>
              <a:rPr sz="3300" u="heavy" spc="-5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Times New Roman"/>
                <a:cs typeface="Times New Roman"/>
              </a:rPr>
              <a:t>individual</a:t>
            </a:r>
            <a:r>
              <a:rPr sz="3300" spc="-1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5E5E5E"/>
                </a:solidFill>
                <a:latin typeface="Times New Roman"/>
                <a:cs typeface="Times New Roman"/>
              </a:rPr>
              <a:t>daily</a:t>
            </a:r>
            <a:r>
              <a:rPr sz="3300" spc="-1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5E5E5E"/>
                </a:solidFill>
                <a:latin typeface="Times New Roman"/>
                <a:cs typeface="Times New Roman"/>
              </a:rPr>
              <a:t>key</a:t>
            </a:r>
            <a:r>
              <a:rPr sz="3300" spc="-15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5E5E5E"/>
                </a:solidFill>
                <a:latin typeface="Times New Roman"/>
                <a:cs typeface="Times New Roman"/>
              </a:rPr>
              <a:t>is</a:t>
            </a:r>
            <a:endParaRPr sz="3300" dirty="0">
              <a:latin typeface="Times New Roman"/>
              <a:cs typeface="Times New Roman"/>
            </a:endParaRPr>
          </a:p>
          <a:p>
            <a:pPr algn="ctr">
              <a:lnSpc>
                <a:spcPts val="3710"/>
              </a:lnSpc>
            </a:pPr>
            <a:r>
              <a:rPr sz="3300" spc="-5" dirty="0">
                <a:solidFill>
                  <a:srgbClr val="5E5E5E"/>
                </a:solidFill>
                <a:latin typeface="Times New Roman"/>
                <a:cs typeface="Times New Roman"/>
              </a:rPr>
              <a:t>secret.</a:t>
            </a:r>
            <a:r>
              <a:rPr sz="3300" spc="-1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5E5E5E"/>
                </a:solidFill>
                <a:latin typeface="Times New Roman"/>
                <a:cs typeface="Times New Roman"/>
              </a:rPr>
              <a:t>Forbidden</a:t>
            </a:r>
            <a:r>
              <a:rPr sz="3300" spc="-1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5E5E5E"/>
                </a:solidFill>
                <a:latin typeface="Times New Roman"/>
                <a:cs typeface="Times New Roman"/>
              </a:rPr>
              <a:t>to</a:t>
            </a:r>
            <a:r>
              <a:rPr sz="3300" spc="-1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5E5E5E"/>
                </a:solidFill>
                <a:latin typeface="Times New Roman"/>
                <a:cs typeface="Times New Roman"/>
              </a:rPr>
              <a:t>bring on</a:t>
            </a:r>
            <a:r>
              <a:rPr sz="3300" spc="-1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5E5E5E"/>
                </a:solidFill>
                <a:latin typeface="Times New Roman"/>
                <a:cs typeface="Times New Roman"/>
              </a:rPr>
              <a:t>aircraft.</a:t>
            </a:r>
            <a:endParaRPr sz="3300" dirty="0">
              <a:latin typeface="Times New Roman"/>
              <a:cs typeface="Times New Roman"/>
            </a:endParaRPr>
          </a:p>
          <a:p>
            <a:pPr marL="256540" marR="248920" indent="-635" algn="ctr">
              <a:lnSpc>
                <a:spcPts val="3879"/>
              </a:lnSpc>
              <a:spcBef>
                <a:spcPts val="125"/>
              </a:spcBef>
            </a:pPr>
            <a:r>
              <a:rPr sz="3300" spc="-10" dirty="0">
                <a:solidFill>
                  <a:srgbClr val="5E5E5E"/>
                </a:solidFill>
                <a:latin typeface="Times New Roman"/>
                <a:cs typeface="Times New Roman"/>
              </a:rPr>
              <a:t>Luftwaffe </a:t>
            </a:r>
            <a:r>
              <a:rPr sz="3300" spc="-5" dirty="0">
                <a:solidFill>
                  <a:srgbClr val="5E5E5E"/>
                </a:solidFill>
                <a:latin typeface="Times New Roman"/>
                <a:cs typeface="Times New Roman"/>
              </a:rPr>
              <a:t>Machine Key No.649 </a:t>
            </a:r>
            <a:r>
              <a:rPr sz="330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3300" b="1" spc="-5" dirty="0">
                <a:solidFill>
                  <a:srgbClr val="5E5E5E"/>
                </a:solidFill>
                <a:latin typeface="Times New Roman"/>
                <a:cs typeface="Times New Roman"/>
              </a:rPr>
              <a:t>Attention! </a:t>
            </a:r>
            <a:r>
              <a:rPr sz="3300" spc="-5" dirty="0">
                <a:solidFill>
                  <a:srgbClr val="5E5E5E"/>
                </a:solidFill>
                <a:latin typeface="Times New Roman"/>
                <a:cs typeface="Times New Roman"/>
              </a:rPr>
              <a:t>Key material must not fall </a:t>
            </a:r>
            <a:r>
              <a:rPr sz="3300" spc="-81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5E5E5E"/>
                </a:solidFill>
                <a:latin typeface="Times New Roman"/>
                <a:cs typeface="Times New Roman"/>
              </a:rPr>
              <a:t>into enemy hands intact. In case of </a:t>
            </a:r>
            <a:r>
              <a:rPr sz="330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5E5E5E"/>
                </a:solidFill>
                <a:latin typeface="Times New Roman"/>
                <a:cs typeface="Times New Roman"/>
              </a:rPr>
              <a:t>danger</a:t>
            </a:r>
            <a:r>
              <a:rPr sz="3300" spc="-1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5E5E5E"/>
                </a:solidFill>
                <a:latin typeface="Times New Roman"/>
                <a:cs typeface="Times New Roman"/>
              </a:rPr>
              <a:t>destroy</a:t>
            </a:r>
            <a:r>
              <a:rPr sz="3300" spc="-1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5E5E5E"/>
                </a:solidFill>
                <a:latin typeface="Times New Roman"/>
                <a:cs typeface="Times New Roman"/>
              </a:rPr>
              <a:t>throughly</a:t>
            </a:r>
            <a:r>
              <a:rPr sz="3300" spc="-1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5E5E5E"/>
                </a:solidFill>
                <a:latin typeface="Times New Roman"/>
                <a:cs typeface="Times New Roman"/>
              </a:rPr>
              <a:t>and</a:t>
            </a:r>
            <a:r>
              <a:rPr sz="3300" spc="-1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3300" spc="-40" dirty="0">
                <a:solidFill>
                  <a:srgbClr val="5E5E5E"/>
                </a:solidFill>
                <a:latin typeface="Times New Roman"/>
                <a:cs typeface="Times New Roman"/>
              </a:rPr>
              <a:t>early.</a:t>
            </a:r>
            <a:endParaRPr sz="330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6769" y="1766863"/>
            <a:ext cx="11786235" cy="8473440"/>
            <a:chOff x="616769" y="1766863"/>
            <a:chExt cx="11786235" cy="8473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4774" y="1882043"/>
              <a:ext cx="11430049" cy="80124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769" y="1766863"/>
              <a:ext cx="11786060" cy="8473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9975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3198" y="236202"/>
            <a:ext cx="66376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5" dirty="0"/>
              <a:t>D</a:t>
            </a:r>
            <a:r>
              <a:rPr spc="-15" dirty="0"/>
              <a:t>e</a:t>
            </a:r>
            <a:r>
              <a:rPr spc="-105" dirty="0"/>
              <a:t>c</a:t>
            </a:r>
            <a:r>
              <a:rPr spc="-215" dirty="0"/>
              <a:t>r</a:t>
            </a:r>
            <a:r>
              <a:rPr spc="-325" dirty="0"/>
              <a:t>i</a:t>
            </a:r>
            <a:r>
              <a:rPr spc="180" dirty="0"/>
              <a:t>t</a:t>
            </a:r>
            <a:r>
              <a:rPr spc="114" dirty="0"/>
              <a:t>t</a:t>
            </a:r>
            <a:r>
              <a:rPr spc="-320" dirty="0"/>
              <a:t>o</a:t>
            </a:r>
            <a:r>
              <a:rPr spc="-150" dirty="0"/>
              <a:t>g</a:t>
            </a:r>
            <a:r>
              <a:rPr spc="-320" dirty="0"/>
              <a:t>r</a:t>
            </a:r>
            <a:r>
              <a:rPr spc="-80" dirty="0"/>
              <a:t>a</a:t>
            </a:r>
            <a:r>
              <a:rPr spc="-70" dirty="0"/>
              <a:t>f</a:t>
            </a:r>
            <a:r>
              <a:rPr spc="-65" dirty="0"/>
              <a:t>i</a:t>
            </a:r>
            <a:r>
              <a:rPr spc="-80" dirty="0"/>
              <a:t>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235330" y="1609940"/>
            <a:ext cx="10732770" cy="8146415"/>
            <a:chOff x="7235330" y="1609940"/>
            <a:chExt cx="10732770" cy="81464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4972" y="1609940"/>
              <a:ext cx="4494153" cy="44941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99301" y="2302699"/>
              <a:ext cx="1705487" cy="32061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5330" y="8185383"/>
              <a:ext cx="5633440" cy="15706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1905" y="5696391"/>
              <a:ext cx="3120290" cy="32743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92697" y="9298146"/>
              <a:ext cx="1675341" cy="429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6282144" y="9148460"/>
            <a:ext cx="169163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570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4100" spc="-25" dirty="0">
                <a:solidFill>
                  <a:srgbClr val="5E5E5E"/>
                </a:solidFill>
                <a:latin typeface="Tahoma"/>
                <a:cs typeface="Tahoma"/>
              </a:rPr>
              <a:t>e</a:t>
            </a:r>
            <a:r>
              <a:rPr sz="4100" spc="80" dirty="0">
                <a:solidFill>
                  <a:srgbClr val="5E5E5E"/>
                </a:solidFill>
                <a:latin typeface="Tahoma"/>
                <a:cs typeface="Tahoma"/>
              </a:rPr>
              <a:t>s</a:t>
            </a:r>
            <a:r>
              <a:rPr sz="4100" spc="-195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4100" spc="-40" dirty="0">
                <a:solidFill>
                  <a:srgbClr val="5E5E5E"/>
                </a:solidFill>
                <a:latin typeface="Tahoma"/>
                <a:cs typeface="Tahoma"/>
              </a:rPr>
              <a:t>o</a:t>
            </a:r>
            <a:r>
              <a:rPr sz="4100" spc="-434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Tahoma"/>
                <a:cs typeface="Tahoma"/>
              </a:rPr>
              <a:t>i</a:t>
            </a:r>
            <a:r>
              <a:rPr sz="4100" spc="-114" dirty="0">
                <a:solidFill>
                  <a:srgbClr val="5E5E5E"/>
                </a:solidFill>
                <a:latin typeface="Tahoma"/>
                <a:cs typeface="Tahoma"/>
              </a:rPr>
              <a:t>n</a:t>
            </a:r>
            <a:endParaRPr sz="41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449760" y="9926399"/>
            <a:ext cx="1371685" cy="42930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6444348" y="9776714"/>
            <a:ext cx="136779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0" dirty="0">
                <a:solidFill>
                  <a:srgbClr val="5E5E5E"/>
                </a:solidFill>
                <a:latin typeface="Tahoma"/>
                <a:cs typeface="Tahoma"/>
              </a:rPr>
              <a:t>ch</a:t>
            </a:r>
            <a:r>
              <a:rPr sz="4100" spc="-90" dirty="0">
                <a:solidFill>
                  <a:srgbClr val="5E5E5E"/>
                </a:solidFill>
                <a:latin typeface="Tahoma"/>
                <a:cs typeface="Tahoma"/>
              </a:rPr>
              <a:t>i</a:t>
            </a:r>
            <a:r>
              <a:rPr sz="4100" spc="-85" dirty="0">
                <a:solidFill>
                  <a:srgbClr val="5E5E5E"/>
                </a:solidFill>
                <a:latin typeface="Tahoma"/>
                <a:cs typeface="Tahoma"/>
              </a:rPr>
              <a:t>a</a:t>
            </a:r>
            <a:r>
              <a:rPr sz="4100" spc="-310" dirty="0">
                <a:solidFill>
                  <a:srgbClr val="5E5E5E"/>
                </a:solidFill>
                <a:latin typeface="Tahoma"/>
                <a:cs typeface="Tahoma"/>
              </a:rPr>
              <a:t>r</a:t>
            </a:r>
            <a:r>
              <a:rPr sz="4100" spc="-40" dirty="0">
                <a:solidFill>
                  <a:srgbClr val="5E5E5E"/>
                </a:solidFill>
                <a:latin typeface="Tahoma"/>
                <a:cs typeface="Tahoma"/>
              </a:rPr>
              <a:t>o</a:t>
            </a:r>
            <a:endParaRPr sz="41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87361" y="9298146"/>
            <a:ext cx="1204151" cy="42930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376107" y="9148460"/>
            <a:ext cx="120015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570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4100" spc="-25" dirty="0">
                <a:solidFill>
                  <a:srgbClr val="5E5E5E"/>
                </a:solidFill>
                <a:latin typeface="Tahoma"/>
                <a:cs typeface="Tahoma"/>
              </a:rPr>
              <a:t>e</a:t>
            </a:r>
            <a:r>
              <a:rPr sz="4100" spc="80" dirty="0">
                <a:solidFill>
                  <a:srgbClr val="5E5E5E"/>
                </a:solidFill>
                <a:latin typeface="Tahoma"/>
                <a:cs typeface="Tahoma"/>
              </a:rPr>
              <a:t>s</a:t>
            </a:r>
            <a:r>
              <a:rPr sz="4100" spc="-195" dirty="0">
                <a:solidFill>
                  <a:srgbClr val="5E5E5E"/>
                </a:solidFill>
                <a:latin typeface="Tahoma"/>
                <a:cs typeface="Tahoma"/>
              </a:rPr>
              <a:t>t</a:t>
            </a:r>
            <a:r>
              <a:rPr sz="4100" spc="-40" dirty="0">
                <a:solidFill>
                  <a:srgbClr val="5E5E5E"/>
                </a:solidFill>
                <a:latin typeface="Tahoma"/>
                <a:cs typeface="Tahoma"/>
              </a:rPr>
              <a:t>o</a:t>
            </a:r>
            <a:endParaRPr sz="41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82653" y="9915928"/>
            <a:ext cx="1403098" cy="43977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275515" y="9776714"/>
            <a:ext cx="14020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80" dirty="0">
                <a:solidFill>
                  <a:srgbClr val="5E5E5E"/>
                </a:solidFill>
                <a:latin typeface="Tahoma"/>
                <a:cs typeface="Tahoma"/>
              </a:rPr>
              <a:t>cifrato</a:t>
            </a:r>
            <a:endParaRPr sz="41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722247" y="9298146"/>
            <a:ext cx="2659604" cy="51307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721797" y="9148460"/>
            <a:ext cx="26600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5" dirty="0">
                <a:solidFill>
                  <a:srgbClr val="5E5E5E"/>
                </a:solidFill>
                <a:latin typeface="Tahoma"/>
                <a:cs typeface="Tahoma"/>
              </a:rPr>
              <a:t>Alg</a:t>
            </a:r>
            <a:r>
              <a:rPr sz="4100" spc="-45" dirty="0">
                <a:solidFill>
                  <a:srgbClr val="5E5E5E"/>
                </a:solidFill>
                <a:latin typeface="Tahoma"/>
                <a:cs typeface="Tahoma"/>
              </a:rPr>
              <a:t>o</a:t>
            </a:r>
            <a:r>
              <a:rPr sz="4100" spc="-120" dirty="0">
                <a:solidFill>
                  <a:srgbClr val="5E5E5E"/>
                </a:solidFill>
                <a:latin typeface="Tahoma"/>
                <a:cs typeface="Tahoma"/>
              </a:rPr>
              <a:t>ritmo</a:t>
            </a:r>
            <a:r>
              <a:rPr sz="4100" spc="-440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4100" spc="10" dirty="0">
                <a:solidFill>
                  <a:srgbClr val="5E5E5E"/>
                </a:solidFill>
                <a:latin typeface="Tahoma"/>
                <a:cs typeface="Tahoma"/>
              </a:rPr>
              <a:t>d</a:t>
            </a:r>
            <a:r>
              <a:rPr sz="4100" spc="-90" dirty="0">
                <a:solidFill>
                  <a:srgbClr val="5E5E5E"/>
                </a:solidFill>
                <a:latin typeface="Tahoma"/>
                <a:cs typeface="Tahoma"/>
              </a:rPr>
              <a:t>i</a:t>
            </a:r>
            <a:endParaRPr sz="41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68840" y="9915928"/>
            <a:ext cx="2376890" cy="43977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8859969" y="9776714"/>
            <a:ext cx="23844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5" dirty="0">
                <a:solidFill>
                  <a:srgbClr val="5E5E5E"/>
                </a:solidFill>
                <a:latin typeface="Tahoma"/>
                <a:cs typeface="Tahoma"/>
              </a:rPr>
              <a:t>d</a:t>
            </a:r>
            <a:r>
              <a:rPr sz="4100" spc="-50" dirty="0">
                <a:solidFill>
                  <a:srgbClr val="5E5E5E"/>
                </a:solidFill>
                <a:latin typeface="Tahoma"/>
                <a:cs typeface="Tahoma"/>
              </a:rPr>
              <a:t>e</a:t>
            </a:r>
            <a:r>
              <a:rPr sz="4100" spc="40" dirty="0">
                <a:solidFill>
                  <a:srgbClr val="5E5E5E"/>
                </a:solidFill>
                <a:latin typeface="Tahoma"/>
                <a:cs typeface="Tahoma"/>
              </a:rPr>
              <a:t>ci</a:t>
            </a:r>
            <a:r>
              <a:rPr sz="4100" spc="-55" dirty="0">
                <a:solidFill>
                  <a:srgbClr val="5E5E5E"/>
                </a:solidFill>
                <a:latin typeface="Tahoma"/>
                <a:cs typeface="Tahoma"/>
              </a:rPr>
              <a:t>f</a:t>
            </a:r>
            <a:r>
              <a:rPr sz="4100" spc="-254" dirty="0">
                <a:solidFill>
                  <a:srgbClr val="5E5E5E"/>
                </a:solidFill>
                <a:latin typeface="Tahoma"/>
                <a:cs typeface="Tahoma"/>
              </a:rPr>
              <a:t>r</a:t>
            </a:r>
            <a:r>
              <a:rPr sz="4100" spc="-110" dirty="0">
                <a:solidFill>
                  <a:srgbClr val="5E5E5E"/>
                </a:solidFill>
                <a:latin typeface="Tahoma"/>
                <a:cs typeface="Tahoma"/>
              </a:rPr>
              <a:t>at</a:t>
            </a:r>
            <a:r>
              <a:rPr sz="4100" spc="-114" dirty="0">
                <a:solidFill>
                  <a:srgbClr val="5E5E5E"/>
                </a:solidFill>
                <a:latin typeface="Tahoma"/>
                <a:cs typeface="Tahoma"/>
              </a:rPr>
              <a:t>u</a:t>
            </a:r>
            <a:r>
              <a:rPr sz="4100" spc="-254" dirty="0">
                <a:solidFill>
                  <a:srgbClr val="5E5E5E"/>
                </a:solidFill>
                <a:latin typeface="Tahoma"/>
                <a:cs typeface="Tahoma"/>
              </a:rPr>
              <a:t>r</a:t>
            </a:r>
            <a:r>
              <a:rPr sz="4100" spc="-85" dirty="0">
                <a:solidFill>
                  <a:srgbClr val="5E5E5E"/>
                </a:solidFill>
                <a:latin typeface="Tahoma"/>
                <a:cs typeface="Tahoma"/>
              </a:rPr>
              <a:t>a</a:t>
            </a:r>
            <a:endParaRPr sz="41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4311114" y="4711360"/>
            <a:ext cx="5633720" cy="5044440"/>
            <a:chOff x="14311114" y="4711360"/>
            <a:chExt cx="5633720" cy="5044440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11114" y="8185049"/>
              <a:ext cx="5633440" cy="15706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67621" y="4711360"/>
              <a:ext cx="3120427" cy="425900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6200158" y="6425189"/>
              <a:ext cx="1855470" cy="1937385"/>
            </a:xfrm>
            <a:custGeom>
              <a:avLst/>
              <a:gdLst/>
              <a:ahLst/>
              <a:cxnLst/>
              <a:rect l="l" t="t" r="r" b="b"/>
              <a:pathLst>
                <a:path w="1855469" h="1937384">
                  <a:moveTo>
                    <a:pt x="972654" y="1651850"/>
                  </a:moveTo>
                  <a:lnTo>
                    <a:pt x="968286" y="1630210"/>
                  </a:lnTo>
                  <a:lnTo>
                    <a:pt x="956373" y="1612531"/>
                  </a:lnTo>
                  <a:lnTo>
                    <a:pt x="938695" y="1600619"/>
                  </a:lnTo>
                  <a:lnTo>
                    <a:pt x="917054" y="1596250"/>
                  </a:lnTo>
                  <a:lnTo>
                    <a:pt x="55600" y="1596250"/>
                  </a:lnTo>
                  <a:lnTo>
                    <a:pt x="33959" y="1600619"/>
                  </a:lnTo>
                  <a:lnTo>
                    <a:pt x="16294" y="1612531"/>
                  </a:lnTo>
                  <a:lnTo>
                    <a:pt x="4368" y="1630210"/>
                  </a:lnTo>
                  <a:lnTo>
                    <a:pt x="0" y="1651850"/>
                  </a:lnTo>
                  <a:lnTo>
                    <a:pt x="0" y="1881505"/>
                  </a:lnTo>
                  <a:lnTo>
                    <a:pt x="4368" y="1903145"/>
                  </a:lnTo>
                  <a:lnTo>
                    <a:pt x="16294" y="1920824"/>
                  </a:lnTo>
                  <a:lnTo>
                    <a:pt x="33959" y="1932736"/>
                  </a:lnTo>
                  <a:lnTo>
                    <a:pt x="55600" y="1937105"/>
                  </a:lnTo>
                  <a:lnTo>
                    <a:pt x="917054" y="1937105"/>
                  </a:lnTo>
                  <a:lnTo>
                    <a:pt x="938695" y="1932736"/>
                  </a:lnTo>
                  <a:lnTo>
                    <a:pt x="956373" y="1920824"/>
                  </a:lnTo>
                  <a:lnTo>
                    <a:pt x="968286" y="1903145"/>
                  </a:lnTo>
                  <a:lnTo>
                    <a:pt x="972654" y="1881505"/>
                  </a:lnTo>
                  <a:lnTo>
                    <a:pt x="972654" y="1651850"/>
                  </a:lnTo>
                  <a:close/>
                </a:path>
                <a:path w="1855469" h="1937384">
                  <a:moveTo>
                    <a:pt x="1855343" y="1140968"/>
                  </a:moveTo>
                  <a:lnTo>
                    <a:pt x="1849310" y="1111072"/>
                  </a:lnTo>
                  <a:lnTo>
                    <a:pt x="1832851" y="1086662"/>
                  </a:lnTo>
                  <a:lnTo>
                    <a:pt x="1808441" y="1070203"/>
                  </a:lnTo>
                  <a:lnTo>
                    <a:pt x="1778546" y="1064171"/>
                  </a:lnTo>
                  <a:lnTo>
                    <a:pt x="76809" y="1064171"/>
                  </a:lnTo>
                  <a:lnTo>
                    <a:pt x="46913" y="1070203"/>
                  </a:lnTo>
                  <a:lnTo>
                    <a:pt x="22491" y="1086662"/>
                  </a:lnTo>
                  <a:lnTo>
                    <a:pt x="6032" y="1111072"/>
                  </a:lnTo>
                  <a:lnTo>
                    <a:pt x="0" y="1140968"/>
                  </a:lnTo>
                  <a:lnTo>
                    <a:pt x="0" y="1328242"/>
                  </a:lnTo>
                  <a:lnTo>
                    <a:pt x="6032" y="1358125"/>
                  </a:lnTo>
                  <a:lnTo>
                    <a:pt x="22491" y="1382534"/>
                  </a:lnTo>
                  <a:lnTo>
                    <a:pt x="46913" y="1398993"/>
                  </a:lnTo>
                  <a:lnTo>
                    <a:pt x="76809" y="1405026"/>
                  </a:lnTo>
                  <a:lnTo>
                    <a:pt x="1778546" y="1405026"/>
                  </a:lnTo>
                  <a:lnTo>
                    <a:pt x="1808441" y="1398993"/>
                  </a:lnTo>
                  <a:lnTo>
                    <a:pt x="1832851" y="1382534"/>
                  </a:lnTo>
                  <a:lnTo>
                    <a:pt x="1849310" y="1358112"/>
                  </a:lnTo>
                  <a:lnTo>
                    <a:pt x="1855343" y="1328229"/>
                  </a:lnTo>
                  <a:lnTo>
                    <a:pt x="1855343" y="1140968"/>
                  </a:lnTo>
                  <a:close/>
                </a:path>
                <a:path w="1855469" h="1937384">
                  <a:moveTo>
                    <a:pt x="1855343" y="608876"/>
                  </a:moveTo>
                  <a:lnTo>
                    <a:pt x="1849310" y="578993"/>
                  </a:lnTo>
                  <a:lnTo>
                    <a:pt x="1832851" y="554583"/>
                  </a:lnTo>
                  <a:lnTo>
                    <a:pt x="1808441" y="538124"/>
                  </a:lnTo>
                  <a:lnTo>
                    <a:pt x="1778546" y="532091"/>
                  </a:lnTo>
                  <a:lnTo>
                    <a:pt x="76809" y="532091"/>
                  </a:lnTo>
                  <a:lnTo>
                    <a:pt x="46913" y="538124"/>
                  </a:lnTo>
                  <a:lnTo>
                    <a:pt x="22491" y="554583"/>
                  </a:lnTo>
                  <a:lnTo>
                    <a:pt x="6032" y="578993"/>
                  </a:lnTo>
                  <a:lnTo>
                    <a:pt x="0" y="608876"/>
                  </a:lnTo>
                  <a:lnTo>
                    <a:pt x="0" y="796150"/>
                  </a:lnTo>
                  <a:lnTo>
                    <a:pt x="6032" y="826046"/>
                  </a:lnTo>
                  <a:lnTo>
                    <a:pt x="22491" y="850455"/>
                  </a:lnTo>
                  <a:lnTo>
                    <a:pt x="46913" y="866914"/>
                  </a:lnTo>
                  <a:lnTo>
                    <a:pt x="76809" y="872947"/>
                  </a:lnTo>
                  <a:lnTo>
                    <a:pt x="1778546" y="872947"/>
                  </a:lnTo>
                  <a:lnTo>
                    <a:pt x="1808441" y="866914"/>
                  </a:lnTo>
                  <a:lnTo>
                    <a:pt x="1832851" y="850455"/>
                  </a:lnTo>
                  <a:lnTo>
                    <a:pt x="1849310" y="826046"/>
                  </a:lnTo>
                  <a:lnTo>
                    <a:pt x="1855343" y="796150"/>
                  </a:lnTo>
                  <a:lnTo>
                    <a:pt x="1855343" y="608876"/>
                  </a:lnTo>
                  <a:close/>
                </a:path>
                <a:path w="1855469" h="1937384">
                  <a:moveTo>
                    <a:pt x="1855343" y="76796"/>
                  </a:moveTo>
                  <a:lnTo>
                    <a:pt x="1849310" y="46901"/>
                  </a:lnTo>
                  <a:lnTo>
                    <a:pt x="1832851" y="22491"/>
                  </a:lnTo>
                  <a:lnTo>
                    <a:pt x="1808441" y="6032"/>
                  </a:lnTo>
                  <a:lnTo>
                    <a:pt x="1778546" y="0"/>
                  </a:lnTo>
                  <a:lnTo>
                    <a:pt x="76809" y="0"/>
                  </a:lnTo>
                  <a:lnTo>
                    <a:pt x="46913" y="6032"/>
                  </a:lnTo>
                  <a:lnTo>
                    <a:pt x="22491" y="22491"/>
                  </a:lnTo>
                  <a:lnTo>
                    <a:pt x="6032" y="46901"/>
                  </a:lnTo>
                  <a:lnTo>
                    <a:pt x="0" y="76796"/>
                  </a:lnTo>
                  <a:lnTo>
                    <a:pt x="0" y="264071"/>
                  </a:lnTo>
                  <a:lnTo>
                    <a:pt x="6032" y="293966"/>
                  </a:lnTo>
                  <a:lnTo>
                    <a:pt x="22491" y="318376"/>
                  </a:lnTo>
                  <a:lnTo>
                    <a:pt x="46913" y="334835"/>
                  </a:lnTo>
                  <a:lnTo>
                    <a:pt x="76809" y="340868"/>
                  </a:lnTo>
                  <a:lnTo>
                    <a:pt x="1778546" y="340868"/>
                  </a:lnTo>
                  <a:lnTo>
                    <a:pt x="1808441" y="334835"/>
                  </a:lnTo>
                  <a:lnTo>
                    <a:pt x="1832851" y="318376"/>
                  </a:lnTo>
                  <a:lnTo>
                    <a:pt x="1849310" y="293966"/>
                  </a:lnTo>
                  <a:lnTo>
                    <a:pt x="1855343" y="264071"/>
                  </a:lnTo>
                  <a:lnTo>
                    <a:pt x="1855343" y="76796"/>
                  </a:lnTo>
                  <a:close/>
                </a:path>
              </a:pathLst>
            </a:custGeom>
            <a:solidFill>
              <a:srgbClr val="EBE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783395" y="4720819"/>
              <a:ext cx="904651" cy="165655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761637" y="4716211"/>
              <a:ext cx="920013" cy="91321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67620" y="8585234"/>
              <a:ext cx="3120427" cy="385131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5759689" y="4777690"/>
            <a:ext cx="1409700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b="1" spc="-95" dirty="0">
                <a:solidFill>
                  <a:srgbClr val="FFFFFF"/>
                </a:solidFill>
                <a:latin typeface="Arial"/>
                <a:cs typeface="Arial"/>
              </a:rPr>
              <a:t>PL</a:t>
            </a:r>
            <a:r>
              <a:rPr sz="3600" b="1" spc="1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b="1" spc="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600" b="1" spc="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3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759689" y="5238984"/>
            <a:ext cx="1212850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b="1" spc="35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06134" y="4711361"/>
            <a:ext cx="5633720" cy="5044440"/>
            <a:chOff x="306134" y="4711361"/>
            <a:chExt cx="5633720" cy="5044440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6134" y="8185049"/>
              <a:ext cx="5633440" cy="15706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2640" y="4711361"/>
              <a:ext cx="3120427" cy="425900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195182" y="6425189"/>
              <a:ext cx="1855470" cy="1937385"/>
            </a:xfrm>
            <a:custGeom>
              <a:avLst/>
              <a:gdLst/>
              <a:ahLst/>
              <a:cxnLst/>
              <a:rect l="l" t="t" r="r" b="b"/>
              <a:pathLst>
                <a:path w="1855470" h="1937384">
                  <a:moveTo>
                    <a:pt x="972642" y="1651850"/>
                  </a:moveTo>
                  <a:lnTo>
                    <a:pt x="968273" y="1630210"/>
                  </a:lnTo>
                  <a:lnTo>
                    <a:pt x="956360" y="1612531"/>
                  </a:lnTo>
                  <a:lnTo>
                    <a:pt x="938682" y="1600619"/>
                  </a:lnTo>
                  <a:lnTo>
                    <a:pt x="917041" y="1596250"/>
                  </a:lnTo>
                  <a:lnTo>
                    <a:pt x="55600" y="1596250"/>
                  </a:lnTo>
                  <a:lnTo>
                    <a:pt x="33959" y="1600619"/>
                  </a:lnTo>
                  <a:lnTo>
                    <a:pt x="16281" y="1612531"/>
                  </a:lnTo>
                  <a:lnTo>
                    <a:pt x="4368" y="1630210"/>
                  </a:lnTo>
                  <a:lnTo>
                    <a:pt x="0" y="1651850"/>
                  </a:lnTo>
                  <a:lnTo>
                    <a:pt x="0" y="1881505"/>
                  </a:lnTo>
                  <a:lnTo>
                    <a:pt x="4368" y="1903145"/>
                  </a:lnTo>
                  <a:lnTo>
                    <a:pt x="16281" y="1920824"/>
                  </a:lnTo>
                  <a:lnTo>
                    <a:pt x="33959" y="1932736"/>
                  </a:lnTo>
                  <a:lnTo>
                    <a:pt x="55600" y="1937105"/>
                  </a:lnTo>
                  <a:lnTo>
                    <a:pt x="917041" y="1937105"/>
                  </a:lnTo>
                  <a:lnTo>
                    <a:pt x="938682" y="1932736"/>
                  </a:lnTo>
                  <a:lnTo>
                    <a:pt x="956360" y="1920824"/>
                  </a:lnTo>
                  <a:lnTo>
                    <a:pt x="968273" y="1903145"/>
                  </a:lnTo>
                  <a:lnTo>
                    <a:pt x="972642" y="1881505"/>
                  </a:lnTo>
                  <a:lnTo>
                    <a:pt x="972642" y="1651850"/>
                  </a:lnTo>
                  <a:close/>
                </a:path>
                <a:path w="1855470" h="1937384">
                  <a:moveTo>
                    <a:pt x="1855330" y="1140968"/>
                  </a:moveTo>
                  <a:lnTo>
                    <a:pt x="1849297" y="1111072"/>
                  </a:lnTo>
                  <a:lnTo>
                    <a:pt x="1832838" y="1086662"/>
                  </a:lnTo>
                  <a:lnTo>
                    <a:pt x="1808429" y="1070203"/>
                  </a:lnTo>
                  <a:lnTo>
                    <a:pt x="1778533" y="1064171"/>
                  </a:lnTo>
                  <a:lnTo>
                    <a:pt x="76796" y="1064171"/>
                  </a:lnTo>
                  <a:lnTo>
                    <a:pt x="46901" y="1070203"/>
                  </a:lnTo>
                  <a:lnTo>
                    <a:pt x="22491" y="1086662"/>
                  </a:lnTo>
                  <a:lnTo>
                    <a:pt x="6032" y="1111072"/>
                  </a:lnTo>
                  <a:lnTo>
                    <a:pt x="0" y="1140968"/>
                  </a:lnTo>
                  <a:lnTo>
                    <a:pt x="0" y="1328242"/>
                  </a:lnTo>
                  <a:lnTo>
                    <a:pt x="6032" y="1358125"/>
                  </a:lnTo>
                  <a:lnTo>
                    <a:pt x="22491" y="1382534"/>
                  </a:lnTo>
                  <a:lnTo>
                    <a:pt x="46901" y="1398993"/>
                  </a:lnTo>
                  <a:lnTo>
                    <a:pt x="76796" y="1405026"/>
                  </a:lnTo>
                  <a:lnTo>
                    <a:pt x="1778533" y="1405026"/>
                  </a:lnTo>
                  <a:lnTo>
                    <a:pt x="1808429" y="1398993"/>
                  </a:lnTo>
                  <a:lnTo>
                    <a:pt x="1832838" y="1382534"/>
                  </a:lnTo>
                  <a:lnTo>
                    <a:pt x="1849297" y="1358112"/>
                  </a:lnTo>
                  <a:lnTo>
                    <a:pt x="1855330" y="1328229"/>
                  </a:lnTo>
                  <a:lnTo>
                    <a:pt x="1855330" y="1140968"/>
                  </a:lnTo>
                  <a:close/>
                </a:path>
                <a:path w="1855470" h="1937384">
                  <a:moveTo>
                    <a:pt x="1855330" y="608876"/>
                  </a:moveTo>
                  <a:lnTo>
                    <a:pt x="1849297" y="578993"/>
                  </a:lnTo>
                  <a:lnTo>
                    <a:pt x="1832838" y="554583"/>
                  </a:lnTo>
                  <a:lnTo>
                    <a:pt x="1808429" y="538124"/>
                  </a:lnTo>
                  <a:lnTo>
                    <a:pt x="1778533" y="532091"/>
                  </a:lnTo>
                  <a:lnTo>
                    <a:pt x="76796" y="532091"/>
                  </a:lnTo>
                  <a:lnTo>
                    <a:pt x="46901" y="538124"/>
                  </a:lnTo>
                  <a:lnTo>
                    <a:pt x="22491" y="554583"/>
                  </a:lnTo>
                  <a:lnTo>
                    <a:pt x="6032" y="578993"/>
                  </a:lnTo>
                  <a:lnTo>
                    <a:pt x="0" y="608876"/>
                  </a:lnTo>
                  <a:lnTo>
                    <a:pt x="0" y="796150"/>
                  </a:lnTo>
                  <a:lnTo>
                    <a:pt x="6032" y="826046"/>
                  </a:lnTo>
                  <a:lnTo>
                    <a:pt x="22491" y="850455"/>
                  </a:lnTo>
                  <a:lnTo>
                    <a:pt x="46901" y="866914"/>
                  </a:lnTo>
                  <a:lnTo>
                    <a:pt x="76796" y="872947"/>
                  </a:lnTo>
                  <a:lnTo>
                    <a:pt x="1778533" y="872947"/>
                  </a:lnTo>
                  <a:lnTo>
                    <a:pt x="1808429" y="866914"/>
                  </a:lnTo>
                  <a:lnTo>
                    <a:pt x="1832838" y="850455"/>
                  </a:lnTo>
                  <a:lnTo>
                    <a:pt x="1849297" y="826046"/>
                  </a:lnTo>
                  <a:lnTo>
                    <a:pt x="1855330" y="796150"/>
                  </a:lnTo>
                  <a:lnTo>
                    <a:pt x="1855330" y="608876"/>
                  </a:lnTo>
                  <a:close/>
                </a:path>
                <a:path w="1855470" h="1937384">
                  <a:moveTo>
                    <a:pt x="1855330" y="76796"/>
                  </a:moveTo>
                  <a:lnTo>
                    <a:pt x="1849297" y="46901"/>
                  </a:lnTo>
                  <a:lnTo>
                    <a:pt x="1832838" y="22491"/>
                  </a:lnTo>
                  <a:lnTo>
                    <a:pt x="1808429" y="6032"/>
                  </a:lnTo>
                  <a:lnTo>
                    <a:pt x="1778533" y="0"/>
                  </a:lnTo>
                  <a:lnTo>
                    <a:pt x="76796" y="0"/>
                  </a:lnTo>
                  <a:lnTo>
                    <a:pt x="46901" y="6032"/>
                  </a:lnTo>
                  <a:lnTo>
                    <a:pt x="22491" y="22491"/>
                  </a:lnTo>
                  <a:lnTo>
                    <a:pt x="6032" y="46901"/>
                  </a:lnTo>
                  <a:lnTo>
                    <a:pt x="0" y="76796"/>
                  </a:lnTo>
                  <a:lnTo>
                    <a:pt x="0" y="264071"/>
                  </a:lnTo>
                  <a:lnTo>
                    <a:pt x="6032" y="293966"/>
                  </a:lnTo>
                  <a:lnTo>
                    <a:pt x="22491" y="318376"/>
                  </a:lnTo>
                  <a:lnTo>
                    <a:pt x="46901" y="334835"/>
                  </a:lnTo>
                  <a:lnTo>
                    <a:pt x="76796" y="340868"/>
                  </a:lnTo>
                  <a:lnTo>
                    <a:pt x="1778533" y="340868"/>
                  </a:lnTo>
                  <a:lnTo>
                    <a:pt x="1808429" y="334835"/>
                  </a:lnTo>
                  <a:lnTo>
                    <a:pt x="1832838" y="318376"/>
                  </a:lnTo>
                  <a:lnTo>
                    <a:pt x="1849297" y="293966"/>
                  </a:lnTo>
                  <a:lnTo>
                    <a:pt x="1855330" y="264071"/>
                  </a:lnTo>
                  <a:lnTo>
                    <a:pt x="1855330" y="76796"/>
                  </a:lnTo>
                  <a:close/>
                </a:path>
              </a:pathLst>
            </a:custGeom>
            <a:solidFill>
              <a:srgbClr val="10FF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78412" y="4720819"/>
              <a:ext cx="904655" cy="165655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56651" y="4716210"/>
              <a:ext cx="920011" cy="91321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62640" y="8585234"/>
              <a:ext cx="3120427" cy="38513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754701" y="4777690"/>
            <a:ext cx="1748789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CIPHER</a:t>
            </a:r>
            <a:endParaRPr sz="3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54701" y="5238984"/>
            <a:ext cx="1212850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b="1" spc="35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721759" y="5823378"/>
            <a:ext cx="10631170" cy="2977515"/>
            <a:chOff x="4721759" y="5823378"/>
            <a:chExt cx="10631170" cy="2977515"/>
          </a:xfrm>
        </p:grpSpPr>
        <p:sp>
          <p:nvSpPr>
            <p:cNvPr id="40" name="object 40"/>
            <p:cNvSpPr/>
            <p:nvPr/>
          </p:nvSpPr>
          <p:spPr>
            <a:xfrm>
              <a:off x="4826468" y="7446381"/>
              <a:ext cx="2851150" cy="13335"/>
            </a:xfrm>
            <a:custGeom>
              <a:avLst/>
              <a:gdLst/>
              <a:ahLst/>
              <a:cxnLst/>
              <a:rect l="l" t="t" r="r" b="b"/>
              <a:pathLst>
                <a:path w="2851150" h="13334">
                  <a:moveTo>
                    <a:pt x="-104708" y="6389"/>
                  </a:moveTo>
                  <a:lnTo>
                    <a:pt x="2955671" y="6389"/>
                  </a:lnTo>
                </a:path>
              </a:pathLst>
            </a:custGeom>
            <a:ln w="222196">
              <a:solidFill>
                <a:srgbClr val="41C4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70976" y="7057337"/>
              <a:ext cx="781050" cy="779145"/>
            </a:xfrm>
            <a:custGeom>
              <a:avLst/>
              <a:gdLst/>
              <a:ahLst/>
              <a:cxnLst/>
              <a:rect l="l" t="t" r="r" b="b"/>
              <a:pathLst>
                <a:path w="781050" h="779145">
                  <a:moveTo>
                    <a:pt x="0" y="0"/>
                  </a:moveTo>
                  <a:lnTo>
                    <a:pt x="3492" y="779025"/>
                  </a:lnTo>
                  <a:lnTo>
                    <a:pt x="780772" y="386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C4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827419" y="7334765"/>
              <a:ext cx="2851150" cy="13335"/>
            </a:xfrm>
            <a:custGeom>
              <a:avLst/>
              <a:gdLst/>
              <a:ahLst/>
              <a:cxnLst/>
              <a:rect l="l" t="t" r="r" b="b"/>
              <a:pathLst>
                <a:path w="2851150" h="13334">
                  <a:moveTo>
                    <a:pt x="-104708" y="6389"/>
                  </a:moveTo>
                  <a:lnTo>
                    <a:pt x="2955671" y="6389"/>
                  </a:lnTo>
                </a:path>
              </a:pathLst>
            </a:custGeom>
            <a:ln w="222196">
              <a:solidFill>
                <a:srgbClr val="41C4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571933" y="6945722"/>
              <a:ext cx="781050" cy="779145"/>
            </a:xfrm>
            <a:custGeom>
              <a:avLst/>
              <a:gdLst/>
              <a:ahLst/>
              <a:cxnLst/>
              <a:rect l="l" t="t" r="r" b="b"/>
              <a:pathLst>
                <a:path w="781050" h="779145">
                  <a:moveTo>
                    <a:pt x="0" y="0"/>
                  </a:moveTo>
                  <a:lnTo>
                    <a:pt x="3486" y="779025"/>
                  </a:lnTo>
                  <a:lnTo>
                    <a:pt x="780772" y="386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C4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666975" y="5823387"/>
              <a:ext cx="2764155" cy="2821940"/>
            </a:xfrm>
            <a:custGeom>
              <a:avLst/>
              <a:gdLst/>
              <a:ahLst/>
              <a:cxnLst/>
              <a:rect l="l" t="t" r="r" b="b"/>
              <a:pathLst>
                <a:path w="2764154" h="2821940">
                  <a:moveTo>
                    <a:pt x="776135" y="459562"/>
                  </a:moveTo>
                  <a:lnTo>
                    <a:pt x="775246" y="456234"/>
                  </a:lnTo>
                  <a:lnTo>
                    <a:pt x="768756" y="452729"/>
                  </a:lnTo>
                  <a:lnTo>
                    <a:pt x="754062" y="444601"/>
                  </a:lnTo>
                  <a:lnTo>
                    <a:pt x="703173" y="415378"/>
                  </a:lnTo>
                  <a:lnTo>
                    <a:pt x="699693" y="410768"/>
                  </a:lnTo>
                  <a:lnTo>
                    <a:pt x="700760" y="401167"/>
                  </a:lnTo>
                  <a:lnTo>
                    <a:pt x="701624" y="388670"/>
                  </a:lnTo>
                  <a:lnTo>
                    <a:pt x="701548" y="376110"/>
                  </a:lnTo>
                  <a:lnTo>
                    <a:pt x="700595" y="363550"/>
                  </a:lnTo>
                  <a:lnTo>
                    <a:pt x="698881" y="351066"/>
                  </a:lnTo>
                  <a:lnTo>
                    <a:pt x="697636" y="343560"/>
                  </a:lnTo>
                  <a:lnTo>
                    <a:pt x="699846" y="339356"/>
                  </a:lnTo>
                  <a:lnTo>
                    <a:pt x="706196" y="335280"/>
                  </a:lnTo>
                  <a:lnTo>
                    <a:pt x="720813" y="325716"/>
                  </a:lnTo>
                  <a:lnTo>
                    <a:pt x="749808" y="306247"/>
                  </a:lnTo>
                  <a:lnTo>
                    <a:pt x="764413" y="296659"/>
                  </a:lnTo>
                  <a:lnTo>
                    <a:pt x="769912" y="293116"/>
                  </a:lnTo>
                  <a:lnTo>
                    <a:pt x="770559" y="290296"/>
                  </a:lnTo>
                  <a:lnTo>
                    <a:pt x="754710" y="255866"/>
                  </a:lnTo>
                  <a:lnTo>
                    <a:pt x="741654" y="227241"/>
                  </a:lnTo>
                  <a:lnTo>
                    <a:pt x="733564" y="209257"/>
                  </a:lnTo>
                  <a:lnTo>
                    <a:pt x="729602" y="200456"/>
                  </a:lnTo>
                  <a:lnTo>
                    <a:pt x="722528" y="184505"/>
                  </a:lnTo>
                  <a:lnTo>
                    <a:pt x="715987" y="169786"/>
                  </a:lnTo>
                  <a:lnTo>
                    <a:pt x="712901" y="162763"/>
                  </a:lnTo>
                  <a:lnTo>
                    <a:pt x="709688" y="162788"/>
                  </a:lnTo>
                  <a:lnTo>
                    <a:pt x="703364" y="164592"/>
                  </a:lnTo>
                  <a:lnTo>
                    <a:pt x="629666" y="184505"/>
                  </a:lnTo>
                  <a:lnTo>
                    <a:pt x="625652" y="183603"/>
                  </a:lnTo>
                  <a:lnTo>
                    <a:pt x="621461" y="178435"/>
                  </a:lnTo>
                  <a:lnTo>
                    <a:pt x="612940" y="168706"/>
                  </a:lnTo>
                  <a:lnTo>
                    <a:pt x="603758" y="159639"/>
                  </a:lnTo>
                  <a:lnTo>
                    <a:pt x="594004" y="151206"/>
                  </a:lnTo>
                  <a:lnTo>
                    <a:pt x="583793" y="143370"/>
                  </a:lnTo>
                  <a:lnTo>
                    <a:pt x="576160" y="137833"/>
                  </a:lnTo>
                  <a:lnTo>
                    <a:pt x="574700" y="132219"/>
                  </a:lnTo>
                  <a:lnTo>
                    <a:pt x="576427" y="123964"/>
                  </a:lnTo>
                  <a:lnTo>
                    <a:pt x="579767" y="107505"/>
                  </a:lnTo>
                  <a:lnTo>
                    <a:pt x="583018" y="91020"/>
                  </a:lnTo>
                  <a:lnTo>
                    <a:pt x="585749" y="77508"/>
                  </a:lnTo>
                  <a:lnTo>
                    <a:pt x="586105" y="75755"/>
                  </a:lnTo>
                  <a:lnTo>
                    <a:pt x="586892" y="72047"/>
                  </a:lnTo>
                  <a:lnTo>
                    <a:pt x="589902" y="58140"/>
                  </a:lnTo>
                  <a:lnTo>
                    <a:pt x="591502" y="51130"/>
                  </a:lnTo>
                  <a:lnTo>
                    <a:pt x="590042" y="48031"/>
                  </a:lnTo>
                  <a:lnTo>
                    <a:pt x="566153" y="39052"/>
                  </a:lnTo>
                  <a:lnTo>
                    <a:pt x="566153" y="387324"/>
                  </a:lnTo>
                  <a:lnTo>
                    <a:pt x="559790" y="434657"/>
                  </a:lnTo>
                  <a:lnTo>
                    <a:pt x="541832" y="477202"/>
                  </a:lnTo>
                  <a:lnTo>
                    <a:pt x="513981" y="513232"/>
                  </a:lnTo>
                  <a:lnTo>
                    <a:pt x="477951" y="541083"/>
                  </a:lnTo>
                  <a:lnTo>
                    <a:pt x="435406" y="559041"/>
                  </a:lnTo>
                  <a:lnTo>
                    <a:pt x="388073" y="565404"/>
                  </a:lnTo>
                  <a:lnTo>
                    <a:pt x="340741" y="559041"/>
                  </a:lnTo>
                  <a:lnTo>
                    <a:pt x="298208" y="541083"/>
                  </a:lnTo>
                  <a:lnTo>
                    <a:pt x="262166" y="513232"/>
                  </a:lnTo>
                  <a:lnTo>
                    <a:pt x="234315" y="477202"/>
                  </a:lnTo>
                  <a:lnTo>
                    <a:pt x="216369" y="434657"/>
                  </a:lnTo>
                  <a:lnTo>
                    <a:pt x="210007" y="387324"/>
                  </a:lnTo>
                  <a:lnTo>
                    <a:pt x="216369" y="339991"/>
                  </a:lnTo>
                  <a:lnTo>
                    <a:pt x="234315" y="297459"/>
                  </a:lnTo>
                  <a:lnTo>
                    <a:pt x="262166" y="261416"/>
                  </a:lnTo>
                  <a:lnTo>
                    <a:pt x="298208" y="233565"/>
                  </a:lnTo>
                  <a:lnTo>
                    <a:pt x="340741" y="215620"/>
                  </a:lnTo>
                  <a:lnTo>
                    <a:pt x="388073" y="209257"/>
                  </a:lnTo>
                  <a:lnTo>
                    <a:pt x="435406" y="215620"/>
                  </a:lnTo>
                  <a:lnTo>
                    <a:pt x="477951" y="233565"/>
                  </a:lnTo>
                  <a:lnTo>
                    <a:pt x="513994" y="261416"/>
                  </a:lnTo>
                  <a:lnTo>
                    <a:pt x="541832" y="297459"/>
                  </a:lnTo>
                  <a:lnTo>
                    <a:pt x="559790" y="339991"/>
                  </a:lnTo>
                  <a:lnTo>
                    <a:pt x="566153" y="387324"/>
                  </a:lnTo>
                  <a:lnTo>
                    <a:pt x="566153" y="39052"/>
                  </a:lnTo>
                  <a:lnTo>
                    <a:pt x="465150" y="1066"/>
                  </a:lnTo>
                  <a:lnTo>
                    <a:pt x="463765" y="635"/>
                  </a:lnTo>
                  <a:lnTo>
                    <a:pt x="458660" y="0"/>
                  </a:lnTo>
                  <a:lnTo>
                    <a:pt x="456158" y="1739"/>
                  </a:lnTo>
                  <a:lnTo>
                    <a:pt x="453542" y="6578"/>
                  </a:lnTo>
                  <a:lnTo>
                    <a:pt x="445401" y="21285"/>
                  </a:lnTo>
                  <a:lnTo>
                    <a:pt x="437045" y="35890"/>
                  </a:lnTo>
                  <a:lnTo>
                    <a:pt x="428612" y="50457"/>
                  </a:lnTo>
                  <a:lnTo>
                    <a:pt x="420230" y="65036"/>
                  </a:lnTo>
                  <a:lnTo>
                    <a:pt x="416140" y="72250"/>
                  </a:lnTo>
                  <a:lnTo>
                    <a:pt x="411505" y="75755"/>
                  </a:lnTo>
                  <a:lnTo>
                    <a:pt x="401980" y="74828"/>
                  </a:lnTo>
                  <a:lnTo>
                    <a:pt x="389470" y="73964"/>
                  </a:lnTo>
                  <a:lnTo>
                    <a:pt x="376910" y="73837"/>
                  </a:lnTo>
                  <a:lnTo>
                    <a:pt x="364350" y="74561"/>
                  </a:lnTo>
                  <a:lnTo>
                    <a:pt x="351866" y="76212"/>
                  </a:lnTo>
                  <a:lnTo>
                    <a:pt x="344373" y="77508"/>
                  </a:lnTo>
                  <a:lnTo>
                    <a:pt x="340131" y="75603"/>
                  </a:lnTo>
                  <a:lnTo>
                    <a:pt x="336029" y="69202"/>
                  </a:lnTo>
                  <a:lnTo>
                    <a:pt x="326478" y="54584"/>
                  </a:lnTo>
                  <a:lnTo>
                    <a:pt x="306997" y="25590"/>
                  </a:lnTo>
                  <a:lnTo>
                    <a:pt x="297408" y="10998"/>
                  </a:lnTo>
                  <a:lnTo>
                    <a:pt x="293878" y="5499"/>
                  </a:lnTo>
                  <a:lnTo>
                    <a:pt x="291109" y="4787"/>
                  </a:lnTo>
                  <a:lnTo>
                    <a:pt x="256667" y="20650"/>
                  </a:lnTo>
                  <a:lnTo>
                    <a:pt x="163512" y="62496"/>
                  </a:lnTo>
                  <a:lnTo>
                    <a:pt x="163525" y="65709"/>
                  </a:lnTo>
                  <a:lnTo>
                    <a:pt x="166357" y="75755"/>
                  </a:lnTo>
                  <a:lnTo>
                    <a:pt x="169900" y="88569"/>
                  </a:lnTo>
                  <a:lnTo>
                    <a:pt x="178663" y="121716"/>
                  </a:lnTo>
                  <a:lnTo>
                    <a:pt x="183222" y="138226"/>
                  </a:lnTo>
                  <a:lnTo>
                    <a:pt x="185280" y="145376"/>
                  </a:lnTo>
                  <a:lnTo>
                    <a:pt x="184416" y="150088"/>
                  </a:lnTo>
                  <a:lnTo>
                    <a:pt x="151003" y="182181"/>
                  </a:lnTo>
                  <a:lnTo>
                    <a:pt x="137858" y="199821"/>
                  </a:lnTo>
                  <a:lnTo>
                    <a:pt x="132308" y="200456"/>
                  </a:lnTo>
                  <a:lnTo>
                    <a:pt x="91782" y="192392"/>
                  </a:lnTo>
                  <a:lnTo>
                    <a:pt x="75311" y="189064"/>
                  </a:lnTo>
                  <a:lnTo>
                    <a:pt x="58889" y="185496"/>
                  </a:lnTo>
                  <a:lnTo>
                    <a:pt x="51854" y="183896"/>
                  </a:lnTo>
                  <a:lnTo>
                    <a:pt x="48831" y="185394"/>
                  </a:lnTo>
                  <a:lnTo>
                    <a:pt x="35547" y="221221"/>
                  </a:lnTo>
                  <a:lnTo>
                    <a:pt x="24612" y="250393"/>
                  </a:lnTo>
                  <a:lnTo>
                    <a:pt x="13601" y="279527"/>
                  </a:lnTo>
                  <a:lnTo>
                    <a:pt x="0" y="315137"/>
                  </a:lnTo>
                  <a:lnTo>
                    <a:pt x="1003" y="318376"/>
                  </a:lnTo>
                  <a:lnTo>
                    <a:pt x="7454" y="321868"/>
                  </a:lnTo>
                  <a:lnTo>
                    <a:pt x="22148" y="330009"/>
                  </a:lnTo>
                  <a:lnTo>
                    <a:pt x="73113" y="359295"/>
                  </a:lnTo>
                  <a:lnTo>
                    <a:pt x="76428" y="363943"/>
                  </a:lnTo>
                  <a:lnTo>
                    <a:pt x="75399" y="373481"/>
                  </a:lnTo>
                  <a:lnTo>
                    <a:pt x="74536" y="385991"/>
                  </a:lnTo>
                  <a:lnTo>
                    <a:pt x="74612" y="398551"/>
                  </a:lnTo>
                  <a:lnTo>
                    <a:pt x="75552" y="411111"/>
                  </a:lnTo>
                  <a:lnTo>
                    <a:pt x="77266" y="423595"/>
                  </a:lnTo>
                  <a:lnTo>
                    <a:pt x="78524" y="431126"/>
                  </a:lnTo>
                  <a:lnTo>
                    <a:pt x="76276" y="435317"/>
                  </a:lnTo>
                  <a:lnTo>
                    <a:pt x="69951" y="439369"/>
                  </a:lnTo>
                  <a:lnTo>
                    <a:pt x="55333" y="448932"/>
                  </a:lnTo>
                  <a:lnTo>
                    <a:pt x="26301" y="468414"/>
                  </a:lnTo>
                  <a:lnTo>
                    <a:pt x="11684" y="477989"/>
                  </a:lnTo>
                  <a:lnTo>
                    <a:pt x="6121" y="481571"/>
                  </a:lnTo>
                  <a:lnTo>
                    <a:pt x="5689" y="484416"/>
                  </a:lnTo>
                  <a:lnTo>
                    <a:pt x="21501" y="518795"/>
                  </a:lnTo>
                  <a:lnTo>
                    <a:pt x="34556" y="547420"/>
                  </a:lnTo>
                  <a:lnTo>
                    <a:pt x="47472" y="576110"/>
                  </a:lnTo>
                  <a:lnTo>
                    <a:pt x="60490" y="605472"/>
                  </a:lnTo>
                  <a:lnTo>
                    <a:pt x="63322" y="611924"/>
                  </a:lnTo>
                  <a:lnTo>
                    <a:pt x="66535" y="611873"/>
                  </a:lnTo>
                  <a:lnTo>
                    <a:pt x="89382" y="605472"/>
                  </a:lnTo>
                  <a:lnTo>
                    <a:pt x="142455" y="591489"/>
                  </a:lnTo>
                  <a:lnTo>
                    <a:pt x="145783" y="590981"/>
                  </a:lnTo>
                  <a:lnTo>
                    <a:pt x="149199" y="590308"/>
                  </a:lnTo>
                  <a:lnTo>
                    <a:pt x="150837" y="592226"/>
                  </a:lnTo>
                  <a:lnTo>
                    <a:pt x="152196" y="593902"/>
                  </a:lnTo>
                  <a:lnTo>
                    <a:pt x="153606" y="595503"/>
                  </a:lnTo>
                  <a:lnTo>
                    <a:pt x="181927" y="623227"/>
                  </a:lnTo>
                  <a:lnTo>
                    <a:pt x="200075" y="636828"/>
                  </a:lnTo>
                  <a:lnTo>
                    <a:pt x="201422" y="642493"/>
                  </a:lnTo>
                  <a:lnTo>
                    <a:pt x="199732" y="650684"/>
                  </a:lnTo>
                  <a:lnTo>
                    <a:pt x="196405" y="667156"/>
                  </a:lnTo>
                  <a:lnTo>
                    <a:pt x="193141" y="683641"/>
                  </a:lnTo>
                  <a:lnTo>
                    <a:pt x="189623" y="700963"/>
                  </a:lnTo>
                  <a:lnTo>
                    <a:pt x="186245" y="716508"/>
                  </a:lnTo>
                  <a:lnTo>
                    <a:pt x="184658" y="723506"/>
                  </a:lnTo>
                  <a:lnTo>
                    <a:pt x="186105" y="726617"/>
                  </a:lnTo>
                  <a:lnTo>
                    <a:pt x="315874" y="775462"/>
                  </a:lnTo>
                  <a:lnTo>
                    <a:pt x="319125" y="774534"/>
                  </a:lnTo>
                  <a:lnTo>
                    <a:pt x="322618" y="768070"/>
                  </a:lnTo>
                  <a:lnTo>
                    <a:pt x="330746" y="753376"/>
                  </a:lnTo>
                  <a:lnTo>
                    <a:pt x="339102" y="738784"/>
                  </a:lnTo>
                  <a:lnTo>
                    <a:pt x="347535" y="724242"/>
                  </a:lnTo>
                  <a:lnTo>
                    <a:pt x="355917" y="709676"/>
                  </a:lnTo>
                  <a:lnTo>
                    <a:pt x="359994" y="702538"/>
                  </a:lnTo>
                  <a:lnTo>
                    <a:pt x="364502" y="698754"/>
                  </a:lnTo>
                  <a:lnTo>
                    <a:pt x="374116" y="699770"/>
                  </a:lnTo>
                  <a:lnTo>
                    <a:pt x="386321" y="700735"/>
                  </a:lnTo>
                  <a:lnTo>
                    <a:pt x="432727" y="696556"/>
                  </a:lnTo>
                  <a:lnTo>
                    <a:pt x="436918" y="700646"/>
                  </a:lnTo>
                  <a:lnTo>
                    <a:pt x="441452" y="707567"/>
                  </a:lnTo>
                  <a:lnTo>
                    <a:pt x="450748" y="721588"/>
                  </a:lnTo>
                  <a:lnTo>
                    <a:pt x="469531" y="749528"/>
                  </a:lnTo>
                  <a:lnTo>
                    <a:pt x="478739" y="763600"/>
                  </a:lnTo>
                  <a:lnTo>
                    <a:pt x="482257" y="769048"/>
                  </a:lnTo>
                  <a:lnTo>
                    <a:pt x="484987" y="769835"/>
                  </a:lnTo>
                  <a:lnTo>
                    <a:pt x="576795" y="728002"/>
                  </a:lnTo>
                  <a:lnTo>
                    <a:pt x="612495" y="712190"/>
                  </a:lnTo>
                  <a:lnTo>
                    <a:pt x="612711" y="709015"/>
                  </a:lnTo>
                  <a:lnTo>
                    <a:pt x="609206" y="696556"/>
                  </a:lnTo>
                  <a:lnTo>
                    <a:pt x="606310" y="686092"/>
                  </a:lnTo>
                  <a:lnTo>
                    <a:pt x="597547" y="652945"/>
                  </a:lnTo>
                  <a:lnTo>
                    <a:pt x="592988" y="636422"/>
                  </a:lnTo>
                  <a:lnTo>
                    <a:pt x="590956" y="629323"/>
                  </a:lnTo>
                  <a:lnTo>
                    <a:pt x="591705" y="624586"/>
                  </a:lnTo>
                  <a:lnTo>
                    <a:pt x="625182" y="592505"/>
                  </a:lnTo>
                  <a:lnTo>
                    <a:pt x="638314" y="575017"/>
                  </a:lnTo>
                  <a:lnTo>
                    <a:pt x="643686" y="574103"/>
                  </a:lnTo>
                  <a:lnTo>
                    <a:pt x="700773" y="585546"/>
                  </a:lnTo>
                  <a:lnTo>
                    <a:pt x="717207" y="589089"/>
                  </a:lnTo>
                  <a:lnTo>
                    <a:pt x="724204" y="590689"/>
                  </a:lnTo>
                  <a:lnTo>
                    <a:pt x="727303" y="589305"/>
                  </a:lnTo>
                  <a:lnTo>
                    <a:pt x="732942" y="574103"/>
                  </a:lnTo>
                  <a:lnTo>
                    <a:pt x="736168" y="565404"/>
                  </a:lnTo>
                  <a:lnTo>
                    <a:pt x="740613" y="553427"/>
                  </a:lnTo>
                  <a:lnTo>
                    <a:pt x="751547" y="524256"/>
                  </a:lnTo>
                  <a:lnTo>
                    <a:pt x="762558" y="495122"/>
                  </a:lnTo>
                  <a:lnTo>
                    <a:pt x="776135" y="459562"/>
                  </a:lnTo>
                  <a:close/>
                </a:path>
                <a:path w="2764154" h="2821940">
                  <a:moveTo>
                    <a:pt x="1408963" y="273037"/>
                  </a:moveTo>
                  <a:lnTo>
                    <a:pt x="1408442" y="271145"/>
                  </a:lnTo>
                  <a:lnTo>
                    <a:pt x="1404747" y="269138"/>
                  </a:lnTo>
                  <a:lnTo>
                    <a:pt x="1396352" y="264490"/>
                  </a:lnTo>
                  <a:lnTo>
                    <a:pt x="1367269" y="247802"/>
                  </a:lnTo>
                  <a:lnTo>
                    <a:pt x="1365288" y="245160"/>
                  </a:lnTo>
                  <a:lnTo>
                    <a:pt x="1365885" y="239674"/>
                  </a:lnTo>
                  <a:lnTo>
                    <a:pt x="1366393" y="232537"/>
                  </a:lnTo>
                  <a:lnTo>
                    <a:pt x="1366342" y="225348"/>
                  </a:lnTo>
                  <a:lnTo>
                    <a:pt x="1365796" y="218173"/>
                  </a:lnTo>
                  <a:lnTo>
                    <a:pt x="1364818" y="211048"/>
                  </a:lnTo>
                  <a:lnTo>
                    <a:pt x="1364107" y="206756"/>
                  </a:lnTo>
                  <a:lnTo>
                    <a:pt x="1365364" y="204355"/>
                  </a:lnTo>
                  <a:lnTo>
                    <a:pt x="1368996" y="202031"/>
                  </a:lnTo>
                  <a:lnTo>
                    <a:pt x="1377353" y="196557"/>
                  </a:lnTo>
                  <a:lnTo>
                    <a:pt x="1393913" y="185432"/>
                  </a:lnTo>
                  <a:lnTo>
                    <a:pt x="1402257" y="179959"/>
                  </a:lnTo>
                  <a:lnTo>
                    <a:pt x="1405407" y="177927"/>
                  </a:lnTo>
                  <a:lnTo>
                    <a:pt x="1405775" y="176314"/>
                  </a:lnTo>
                  <a:lnTo>
                    <a:pt x="1396720" y="156641"/>
                  </a:lnTo>
                  <a:lnTo>
                    <a:pt x="1389265" y="140284"/>
                  </a:lnTo>
                  <a:lnTo>
                    <a:pt x="1384630" y="130009"/>
                  </a:lnTo>
                  <a:lnTo>
                    <a:pt x="1382369" y="124980"/>
                  </a:lnTo>
                  <a:lnTo>
                    <a:pt x="1378331" y="115874"/>
                  </a:lnTo>
                  <a:lnTo>
                    <a:pt x="1372831" y="103441"/>
                  </a:lnTo>
                  <a:lnTo>
                    <a:pt x="1370990" y="103454"/>
                  </a:lnTo>
                  <a:lnTo>
                    <a:pt x="1367370" y="104482"/>
                  </a:lnTo>
                  <a:lnTo>
                    <a:pt x="1325270" y="115874"/>
                  </a:lnTo>
                  <a:lnTo>
                    <a:pt x="1322971" y="115354"/>
                  </a:lnTo>
                  <a:lnTo>
                    <a:pt x="1320457" y="112255"/>
                  </a:lnTo>
                  <a:lnTo>
                    <a:pt x="1315707" y="106845"/>
                  </a:lnTo>
                  <a:lnTo>
                    <a:pt x="1310462" y="101663"/>
                  </a:lnTo>
                  <a:lnTo>
                    <a:pt x="1304886" y="96837"/>
                  </a:lnTo>
                  <a:lnTo>
                    <a:pt x="1299057" y="92367"/>
                  </a:lnTo>
                  <a:lnTo>
                    <a:pt x="1294688" y="89204"/>
                  </a:lnTo>
                  <a:lnTo>
                    <a:pt x="1293863" y="85991"/>
                  </a:lnTo>
                  <a:lnTo>
                    <a:pt x="1294841" y="81280"/>
                  </a:lnTo>
                  <a:lnTo>
                    <a:pt x="1296746" y="71869"/>
                  </a:lnTo>
                  <a:lnTo>
                    <a:pt x="1298613" y="62445"/>
                  </a:lnTo>
                  <a:lnTo>
                    <a:pt x="1300175" y="54724"/>
                  </a:lnTo>
                  <a:lnTo>
                    <a:pt x="1300378" y="53721"/>
                  </a:lnTo>
                  <a:lnTo>
                    <a:pt x="1302550" y="43662"/>
                  </a:lnTo>
                  <a:lnTo>
                    <a:pt x="1303451" y="39662"/>
                  </a:lnTo>
                  <a:lnTo>
                    <a:pt x="1302626" y="37884"/>
                  </a:lnTo>
                  <a:lnTo>
                    <a:pt x="1288973" y="32753"/>
                  </a:lnTo>
                  <a:lnTo>
                    <a:pt x="1288973" y="231762"/>
                  </a:lnTo>
                  <a:lnTo>
                    <a:pt x="1280972" y="271373"/>
                  </a:lnTo>
                  <a:lnTo>
                    <a:pt x="1259166" y="303707"/>
                  </a:lnTo>
                  <a:lnTo>
                    <a:pt x="1226820" y="325526"/>
                  </a:lnTo>
                  <a:lnTo>
                    <a:pt x="1187221" y="333514"/>
                  </a:lnTo>
                  <a:lnTo>
                    <a:pt x="1147610" y="325526"/>
                  </a:lnTo>
                  <a:lnTo>
                    <a:pt x="1115275" y="303707"/>
                  </a:lnTo>
                  <a:lnTo>
                    <a:pt x="1093457" y="271373"/>
                  </a:lnTo>
                  <a:lnTo>
                    <a:pt x="1085469" y="231762"/>
                  </a:lnTo>
                  <a:lnTo>
                    <a:pt x="1093457" y="192163"/>
                  </a:lnTo>
                  <a:lnTo>
                    <a:pt x="1115275" y="159816"/>
                  </a:lnTo>
                  <a:lnTo>
                    <a:pt x="1147610" y="138010"/>
                  </a:lnTo>
                  <a:lnTo>
                    <a:pt x="1187221" y="130009"/>
                  </a:lnTo>
                  <a:lnTo>
                    <a:pt x="1226820" y="138010"/>
                  </a:lnTo>
                  <a:lnTo>
                    <a:pt x="1259166" y="159816"/>
                  </a:lnTo>
                  <a:lnTo>
                    <a:pt x="1280972" y="192163"/>
                  </a:lnTo>
                  <a:lnTo>
                    <a:pt x="1288973" y="231762"/>
                  </a:lnTo>
                  <a:lnTo>
                    <a:pt x="1288973" y="32753"/>
                  </a:lnTo>
                  <a:lnTo>
                    <a:pt x="1231265" y="11049"/>
                  </a:lnTo>
                  <a:lnTo>
                    <a:pt x="1230464" y="10807"/>
                  </a:lnTo>
                  <a:lnTo>
                    <a:pt x="1227543" y="10439"/>
                  </a:lnTo>
                  <a:lnTo>
                    <a:pt x="1226121" y="11430"/>
                  </a:lnTo>
                  <a:lnTo>
                    <a:pt x="1224622" y="14198"/>
                  </a:lnTo>
                  <a:lnTo>
                    <a:pt x="1219974" y="22606"/>
                  </a:lnTo>
                  <a:lnTo>
                    <a:pt x="1215199" y="30949"/>
                  </a:lnTo>
                  <a:lnTo>
                    <a:pt x="1210373" y="39268"/>
                  </a:lnTo>
                  <a:lnTo>
                    <a:pt x="1205598" y="47599"/>
                  </a:lnTo>
                  <a:lnTo>
                    <a:pt x="1203248" y="51727"/>
                  </a:lnTo>
                  <a:lnTo>
                    <a:pt x="1200607" y="53721"/>
                  </a:lnTo>
                  <a:lnTo>
                    <a:pt x="1195158" y="53200"/>
                  </a:lnTo>
                  <a:lnTo>
                    <a:pt x="1188008" y="52705"/>
                  </a:lnTo>
                  <a:lnTo>
                    <a:pt x="1180833" y="52641"/>
                  </a:lnTo>
                  <a:lnTo>
                    <a:pt x="1173657" y="53047"/>
                  </a:lnTo>
                  <a:lnTo>
                    <a:pt x="1166533" y="53987"/>
                  </a:lnTo>
                  <a:lnTo>
                    <a:pt x="1162240" y="54724"/>
                  </a:lnTo>
                  <a:lnTo>
                    <a:pt x="1159814" y="53644"/>
                  </a:lnTo>
                  <a:lnTo>
                    <a:pt x="1157478" y="49987"/>
                  </a:lnTo>
                  <a:lnTo>
                    <a:pt x="1152017" y="41630"/>
                  </a:lnTo>
                  <a:lnTo>
                    <a:pt x="1140891" y="25069"/>
                  </a:lnTo>
                  <a:lnTo>
                    <a:pt x="1135405" y="16725"/>
                  </a:lnTo>
                  <a:lnTo>
                    <a:pt x="1133386" y="13589"/>
                  </a:lnTo>
                  <a:lnTo>
                    <a:pt x="1131811" y="13169"/>
                  </a:lnTo>
                  <a:lnTo>
                    <a:pt x="1112126" y="22237"/>
                  </a:lnTo>
                  <a:lnTo>
                    <a:pt x="1058900" y="46151"/>
                  </a:lnTo>
                  <a:lnTo>
                    <a:pt x="1058900" y="47993"/>
                  </a:lnTo>
                  <a:lnTo>
                    <a:pt x="1060602" y="53987"/>
                  </a:lnTo>
                  <a:lnTo>
                    <a:pt x="1062545" y="61048"/>
                  </a:lnTo>
                  <a:lnTo>
                    <a:pt x="1067549" y="79984"/>
                  </a:lnTo>
                  <a:lnTo>
                    <a:pt x="1070165" y="89433"/>
                  </a:lnTo>
                  <a:lnTo>
                    <a:pt x="1071333" y="93510"/>
                  </a:lnTo>
                  <a:lnTo>
                    <a:pt x="1070838" y="96202"/>
                  </a:lnTo>
                  <a:lnTo>
                    <a:pt x="1044232" y="124625"/>
                  </a:lnTo>
                  <a:lnTo>
                    <a:pt x="1041069" y="124980"/>
                  </a:lnTo>
                  <a:lnTo>
                    <a:pt x="1017905" y="120370"/>
                  </a:lnTo>
                  <a:lnTo>
                    <a:pt x="1008494" y="118478"/>
                  </a:lnTo>
                  <a:lnTo>
                    <a:pt x="999121" y="116433"/>
                  </a:lnTo>
                  <a:lnTo>
                    <a:pt x="995095" y="115519"/>
                  </a:lnTo>
                  <a:lnTo>
                    <a:pt x="993368" y="116382"/>
                  </a:lnTo>
                  <a:lnTo>
                    <a:pt x="985774" y="136855"/>
                  </a:lnTo>
                  <a:lnTo>
                    <a:pt x="979525" y="153517"/>
                  </a:lnTo>
                  <a:lnTo>
                    <a:pt x="973239" y="170167"/>
                  </a:lnTo>
                  <a:lnTo>
                    <a:pt x="965466" y="190512"/>
                  </a:lnTo>
                  <a:lnTo>
                    <a:pt x="966038" y="192366"/>
                  </a:lnTo>
                  <a:lnTo>
                    <a:pt x="969721" y="194360"/>
                  </a:lnTo>
                  <a:lnTo>
                    <a:pt x="978115" y="199009"/>
                  </a:lnTo>
                  <a:lnTo>
                    <a:pt x="1007237" y="215747"/>
                  </a:lnTo>
                  <a:lnTo>
                    <a:pt x="1009129" y="218401"/>
                  </a:lnTo>
                  <a:lnTo>
                    <a:pt x="1008545" y="223862"/>
                  </a:lnTo>
                  <a:lnTo>
                    <a:pt x="1008062" y="231000"/>
                  </a:lnTo>
                  <a:lnTo>
                    <a:pt x="1008100" y="238175"/>
                  </a:lnTo>
                  <a:lnTo>
                    <a:pt x="1008634" y="245351"/>
                  </a:lnTo>
                  <a:lnTo>
                    <a:pt x="1009611" y="252488"/>
                  </a:lnTo>
                  <a:lnTo>
                    <a:pt x="1010335" y="256794"/>
                  </a:lnTo>
                  <a:lnTo>
                    <a:pt x="1009053" y="259194"/>
                  </a:lnTo>
                  <a:lnTo>
                    <a:pt x="1005433" y="261505"/>
                  </a:lnTo>
                  <a:lnTo>
                    <a:pt x="997077" y="266966"/>
                  </a:lnTo>
                  <a:lnTo>
                    <a:pt x="980490" y="278104"/>
                  </a:lnTo>
                  <a:lnTo>
                    <a:pt x="972146" y="283578"/>
                  </a:lnTo>
                  <a:lnTo>
                    <a:pt x="968959" y="285610"/>
                  </a:lnTo>
                  <a:lnTo>
                    <a:pt x="968717" y="287248"/>
                  </a:lnTo>
                  <a:lnTo>
                    <a:pt x="977747" y="306882"/>
                  </a:lnTo>
                  <a:lnTo>
                    <a:pt x="986231" y="325526"/>
                  </a:lnTo>
                  <a:lnTo>
                    <a:pt x="992593" y="339636"/>
                  </a:lnTo>
                  <a:lnTo>
                    <a:pt x="1001649" y="360095"/>
                  </a:lnTo>
                  <a:lnTo>
                    <a:pt x="1003477" y="360070"/>
                  </a:lnTo>
                  <a:lnTo>
                    <a:pt x="1016533" y="356412"/>
                  </a:lnTo>
                  <a:lnTo>
                    <a:pt x="1046861" y="348437"/>
                  </a:lnTo>
                  <a:lnTo>
                    <a:pt x="1048766" y="348145"/>
                  </a:lnTo>
                  <a:lnTo>
                    <a:pt x="1050721" y="347751"/>
                  </a:lnTo>
                  <a:lnTo>
                    <a:pt x="1051661" y="348856"/>
                  </a:lnTo>
                  <a:lnTo>
                    <a:pt x="1052436" y="349808"/>
                  </a:lnTo>
                  <a:lnTo>
                    <a:pt x="1053236" y="350723"/>
                  </a:lnTo>
                  <a:lnTo>
                    <a:pt x="1079792" y="374332"/>
                  </a:lnTo>
                  <a:lnTo>
                    <a:pt x="1080566" y="377571"/>
                  </a:lnTo>
                  <a:lnTo>
                    <a:pt x="1079588" y="382257"/>
                  </a:lnTo>
                  <a:lnTo>
                    <a:pt x="1077696" y="391668"/>
                  </a:lnTo>
                  <a:lnTo>
                    <a:pt x="1075829" y="401078"/>
                  </a:lnTo>
                  <a:lnTo>
                    <a:pt x="1073607" y="411924"/>
                  </a:lnTo>
                  <a:lnTo>
                    <a:pt x="1071892" y="419862"/>
                  </a:lnTo>
                  <a:lnTo>
                    <a:pt x="1070978" y="423862"/>
                  </a:lnTo>
                  <a:lnTo>
                    <a:pt x="1071803" y="425640"/>
                  </a:lnTo>
                  <a:lnTo>
                    <a:pt x="1145959" y="453555"/>
                  </a:lnTo>
                  <a:lnTo>
                    <a:pt x="1147813" y="453021"/>
                  </a:lnTo>
                  <a:lnTo>
                    <a:pt x="1149807" y="449326"/>
                  </a:lnTo>
                  <a:lnTo>
                    <a:pt x="1154455" y="440931"/>
                  </a:lnTo>
                  <a:lnTo>
                    <a:pt x="1159230" y="432600"/>
                  </a:lnTo>
                  <a:lnTo>
                    <a:pt x="1164043" y="424281"/>
                  </a:lnTo>
                  <a:lnTo>
                    <a:pt x="1168844" y="415963"/>
                  </a:lnTo>
                  <a:lnTo>
                    <a:pt x="1171168" y="411886"/>
                  </a:lnTo>
                  <a:lnTo>
                    <a:pt x="1173746" y="409714"/>
                  </a:lnTo>
                  <a:lnTo>
                    <a:pt x="1179233" y="410298"/>
                  </a:lnTo>
                  <a:lnTo>
                    <a:pt x="1186218" y="410857"/>
                  </a:lnTo>
                  <a:lnTo>
                    <a:pt x="1193228" y="410984"/>
                  </a:lnTo>
                  <a:lnTo>
                    <a:pt x="1200226" y="410591"/>
                  </a:lnTo>
                  <a:lnTo>
                    <a:pt x="1206169" y="409714"/>
                  </a:lnTo>
                  <a:lnTo>
                    <a:pt x="1207147" y="409575"/>
                  </a:lnTo>
                  <a:lnTo>
                    <a:pt x="1212735" y="408470"/>
                  </a:lnTo>
                  <a:lnTo>
                    <a:pt x="1215123" y="410794"/>
                  </a:lnTo>
                  <a:lnTo>
                    <a:pt x="1217714" y="414756"/>
                  </a:lnTo>
                  <a:lnTo>
                    <a:pt x="1223035" y="422770"/>
                  </a:lnTo>
                  <a:lnTo>
                    <a:pt x="1233754" y="438734"/>
                  </a:lnTo>
                  <a:lnTo>
                    <a:pt x="1239024" y="446773"/>
                  </a:lnTo>
                  <a:lnTo>
                    <a:pt x="1241031" y="449884"/>
                  </a:lnTo>
                  <a:lnTo>
                    <a:pt x="1242593" y="450342"/>
                  </a:lnTo>
                  <a:lnTo>
                    <a:pt x="1295057" y="426427"/>
                  </a:lnTo>
                  <a:lnTo>
                    <a:pt x="1315453" y="417398"/>
                  </a:lnTo>
                  <a:lnTo>
                    <a:pt x="1315580" y="415582"/>
                  </a:lnTo>
                  <a:lnTo>
                    <a:pt x="1313573" y="408470"/>
                  </a:lnTo>
                  <a:lnTo>
                    <a:pt x="1311922" y="402488"/>
                  </a:lnTo>
                  <a:lnTo>
                    <a:pt x="1306906" y="383540"/>
                  </a:lnTo>
                  <a:lnTo>
                    <a:pt x="1304302" y="374103"/>
                  </a:lnTo>
                  <a:lnTo>
                    <a:pt x="1303147" y="370052"/>
                  </a:lnTo>
                  <a:lnTo>
                    <a:pt x="1303578" y="367334"/>
                  </a:lnTo>
                  <a:lnTo>
                    <a:pt x="1306995" y="364540"/>
                  </a:lnTo>
                  <a:lnTo>
                    <a:pt x="1312570" y="359689"/>
                  </a:lnTo>
                  <a:lnTo>
                    <a:pt x="1330198" y="339013"/>
                  </a:lnTo>
                  <a:lnTo>
                    <a:pt x="1333271" y="338493"/>
                  </a:lnTo>
                  <a:lnTo>
                    <a:pt x="1365897" y="345033"/>
                  </a:lnTo>
                  <a:lnTo>
                    <a:pt x="1375283" y="347052"/>
                  </a:lnTo>
                  <a:lnTo>
                    <a:pt x="1379283" y="347967"/>
                  </a:lnTo>
                  <a:lnTo>
                    <a:pt x="1381061" y="347179"/>
                  </a:lnTo>
                  <a:lnTo>
                    <a:pt x="1384287" y="338493"/>
                  </a:lnTo>
                  <a:lnTo>
                    <a:pt x="1386128" y="333514"/>
                  </a:lnTo>
                  <a:lnTo>
                    <a:pt x="1389100" y="325526"/>
                  </a:lnTo>
                  <a:lnTo>
                    <a:pt x="1394904" y="310007"/>
                  </a:lnTo>
                  <a:lnTo>
                    <a:pt x="1401203" y="293357"/>
                  </a:lnTo>
                  <a:lnTo>
                    <a:pt x="1408963" y="273037"/>
                  </a:lnTo>
                  <a:close/>
                </a:path>
                <a:path w="2764154" h="2821940">
                  <a:moveTo>
                    <a:pt x="2763913" y="2591536"/>
                  </a:moveTo>
                  <a:lnTo>
                    <a:pt x="2763253" y="2589111"/>
                  </a:lnTo>
                  <a:lnTo>
                    <a:pt x="2758529" y="2586558"/>
                  </a:lnTo>
                  <a:lnTo>
                    <a:pt x="2747822" y="2580627"/>
                  </a:lnTo>
                  <a:lnTo>
                    <a:pt x="2710726" y="2559329"/>
                  </a:lnTo>
                  <a:lnTo>
                    <a:pt x="2708186" y="2555976"/>
                  </a:lnTo>
                  <a:lnTo>
                    <a:pt x="2708960" y="2548979"/>
                  </a:lnTo>
                  <a:lnTo>
                    <a:pt x="2709595" y="2539860"/>
                  </a:lnTo>
                  <a:lnTo>
                    <a:pt x="2709545" y="2530703"/>
                  </a:lnTo>
                  <a:lnTo>
                    <a:pt x="2708859" y="2521547"/>
                  </a:lnTo>
                  <a:lnTo>
                    <a:pt x="2707602" y="2512441"/>
                  </a:lnTo>
                  <a:lnTo>
                    <a:pt x="2706687" y="2506980"/>
                  </a:lnTo>
                  <a:lnTo>
                    <a:pt x="2708300" y="2503919"/>
                  </a:lnTo>
                  <a:lnTo>
                    <a:pt x="2712936" y="2500947"/>
                  </a:lnTo>
                  <a:lnTo>
                    <a:pt x="2723591" y="2493975"/>
                  </a:lnTo>
                  <a:lnTo>
                    <a:pt x="2744724" y="2479776"/>
                  </a:lnTo>
                  <a:lnTo>
                    <a:pt x="2755366" y="2472791"/>
                  </a:lnTo>
                  <a:lnTo>
                    <a:pt x="2759379" y="2470213"/>
                  </a:lnTo>
                  <a:lnTo>
                    <a:pt x="2759849" y="2468156"/>
                  </a:lnTo>
                  <a:lnTo>
                    <a:pt x="2748292" y="2443061"/>
                  </a:lnTo>
                  <a:lnTo>
                    <a:pt x="2738780" y="2422182"/>
                  </a:lnTo>
                  <a:lnTo>
                    <a:pt x="2732887" y="2409075"/>
                  </a:lnTo>
                  <a:lnTo>
                    <a:pt x="2729992" y="2402675"/>
                  </a:lnTo>
                  <a:lnTo>
                    <a:pt x="2724835" y="2391041"/>
                  </a:lnTo>
                  <a:lnTo>
                    <a:pt x="2717825" y="2375192"/>
                  </a:lnTo>
                  <a:lnTo>
                    <a:pt x="2715476" y="2375204"/>
                  </a:lnTo>
                  <a:lnTo>
                    <a:pt x="2710865" y="2376525"/>
                  </a:lnTo>
                  <a:lnTo>
                    <a:pt x="2657144" y="2391041"/>
                  </a:lnTo>
                  <a:lnTo>
                    <a:pt x="2654211" y="2390381"/>
                  </a:lnTo>
                  <a:lnTo>
                    <a:pt x="2651163" y="2386609"/>
                  </a:lnTo>
                  <a:lnTo>
                    <a:pt x="2644952" y="2379522"/>
                  </a:lnTo>
                  <a:lnTo>
                    <a:pt x="2638260" y="2372918"/>
                  </a:lnTo>
                  <a:lnTo>
                    <a:pt x="2631148" y="2366772"/>
                  </a:lnTo>
                  <a:lnTo>
                    <a:pt x="2623705" y="2361057"/>
                  </a:lnTo>
                  <a:lnTo>
                    <a:pt x="2618155" y="2357018"/>
                  </a:lnTo>
                  <a:lnTo>
                    <a:pt x="2617089" y="2352929"/>
                  </a:lnTo>
                  <a:lnTo>
                    <a:pt x="2618346" y="2346909"/>
                  </a:lnTo>
                  <a:lnTo>
                    <a:pt x="2620772" y="2334907"/>
                  </a:lnTo>
                  <a:lnTo>
                    <a:pt x="2623147" y="2322893"/>
                  </a:lnTo>
                  <a:lnTo>
                    <a:pt x="2625128" y="2313051"/>
                  </a:lnTo>
                  <a:lnTo>
                    <a:pt x="2625394" y="2311768"/>
                  </a:lnTo>
                  <a:lnTo>
                    <a:pt x="2628163" y="2298928"/>
                  </a:lnTo>
                  <a:lnTo>
                    <a:pt x="2629319" y="2293823"/>
                  </a:lnTo>
                  <a:lnTo>
                    <a:pt x="2628265" y="2291562"/>
                  </a:lnTo>
                  <a:lnTo>
                    <a:pt x="2610840" y="2285009"/>
                  </a:lnTo>
                  <a:lnTo>
                    <a:pt x="2610840" y="2538882"/>
                  </a:lnTo>
                  <a:lnTo>
                    <a:pt x="2600642" y="2589403"/>
                  </a:lnTo>
                  <a:lnTo>
                    <a:pt x="2572816" y="2630665"/>
                  </a:lnTo>
                  <a:lnTo>
                    <a:pt x="2531567" y="2658478"/>
                  </a:lnTo>
                  <a:lnTo>
                    <a:pt x="2481046" y="2668689"/>
                  </a:lnTo>
                  <a:lnTo>
                    <a:pt x="2430526" y="2658478"/>
                  </a:lnTo>
                  <a:lnTo>
                    <a:pt x="2389263" y="2630665"/>
                  </a:lnTo>
                  <a:lnTo>
                    <a:pt x="2361438" y="2589403"/>
                  </a:lnTo>
                  <a:lnTo>
                    <a:pt x="2351240" y="2538882"/>
                  </a:lnTo>
                  <a:lnTo>
                    <a:pt x="2361438" y="2488361"/>
                  </a:lnTo>
                  <a:lnTo>
                    <a:pt x="2389263" y="2447099"/>
                  </a:lnTo>
                  <a:lnTo>
                    <a:pt x="2430526" y="2419286"/>
                  </a:lnTo>
                  <a:lnTo>
                    <a:pt x="2481046" y="2409075"/>
                  </a:lnTo>
                  <a:lnTo>
                    <a:pt x="2531567" y="2419286"/>
                  </a:lnTo>
                  <a:lnTo>
                    <a:pt x="2572829" y="2447099"/>
                  </a:lnTo>
                  <a:lnTo>
                    <a:pt x="2600642" y="2488361"/>
                  </a:lnTo>
                  <a:lnTo>
                    <a:pt x="2610840" y="2538882"/>
                  </a:lnTo>
                  <a:lnTo>
                    <a:pt x="2610840" y="2285009"/>
                  </a:lnTo>
                  <a:lnTo>
                    <a:pt x="2537231" y="2257323"/>
                  </a:lnTo>
                  <a:lnTo>
                    <a:pt x="2536215" y="2257018"/>
                  </a:lnTo>
                  <a:lnTo>
                    <a:pt x="2532494" y="2256548"/>
                  </a:lnTo>
                  <a:lnTo>
                    <a:pt x="2530665" y="2257818"/>
                  </a:lnTo>
                  <a:lnTo>
                    <a:pt x="2528760" y="2261349"/>
                  </a:lnTo>
                  <a:lnTo>
                    <a:pt x="2522829" y="2272068"/>
                  </a:lnTo>
                  <a:lnTo>
                    <a:pt x="2516733" y="2282710"/>
                  </a:lnTo>
                  <a:lnTo>
                    <a:pt x="2510586" y="2293328"/>
                  </a:lnTo>
                  <a:lnTo>
                    <a:pt x="2504490" y="2303957"/>
                  </a:lnTo>
                  <a:lnTo>
                    <a:pt x="2501493" y="2309215"/>
                  </a:lnTo>
                  <a:lnTo>
                    <a:pt x="2498128" y="2311768"/>
                  </a:lnTo>
                  <a:lnTo>
                    <a:pt x="2491181" y="2311095"/>
                  </a:lnTo>
                  <a:lnTo>
                    <a:pt x="2482062" y="2310460"/>
                  </a:lnTo>
                  <a:lnTo>
                    <a:pt x="2472906" y="2310371"/>
                  </a:lnTo>
                  <a:lnTo>
                    <a:pt x="2463749" y="2310904"/>
                  </a:lnTo>
                  <a:lnTo>
                    <a:pt x="2454643" y="2312098"/>
                  </a:lnTo>
                  <a:lnTo>
                    <a:pt x="2449195" y="2313051"/>
                  </a:lnTo>
                  <a:lnTo>
                    <a:pt x="2446096" y="2311666"/>
                  </a:lnTo>
                  <a:lnTo>
                    <a:pt x="2443111" y="2306993"/>
                  </a:lnTo>
                  <a:lnTo>
                    <a:pt x="2436139" y="2296337"/>
                  </a:lnTo>
                  <a:lnTo>
                    <a:pt x="2421940" y="2275205"/>
                  </a:lnTo>
                  <a:lnTo>
                    <a:pt x="2414955" y="2264562"/>
                  </a:lnTo>
                  <a:lnTo>
                    <a:pt x="2412377" y="2260562"/>
                  </a:lnTo>
                  <a:lnTo>
                    <a:pt x="2410371" y="2260041"/>
                  </a:lnTo>
                  <a:lnTo>
                    <a:pt x="2385250" y="2271598"/>
                  </a:lnTo>
                  <a:lnTo>
                    <a:pt x="2317356" y="2302103"/>
                  </a:lnTo>
                  <a:lnTo>
                    <a:pt x="2317369" y="2304453"/>
                  </a:lnTo>
                  <a:lnTo>
                    <a:pt x="2319528" y="2312098"/>
                  </a:lnTo>
                  <a:lnTo>
                    <a:pt x="2322004" y="2321115"/>
                  </a:lnTo>
                  <a:lnTo>
                    <a:pt x="2328392" y="2345271"/>
                  </a:lnTo>
                  <a:lnTo>
                    <a:pt x="2331720" y="2357310"/>
                  </a:lnTo>
                  <a:lnTo>
                    <a:pt x="2333218" y="2362517"/>
                  </a:lnTo>
                  <a:lnTo>
                    <a:pt x="2332583" y="2365959"/>
                  </a:lnTo>
                  <a:lnTo>
                    <a:pt x="2302510" y="2396794"/>
                  </a:lnTo>
                  <a:lnTo>
                    <a:pt x="2298649" y="2402205"/>
                  </a:lnTo>
                  <a:lnTo>
                    <a:pt x="2294610" y="2402675"/>
                  </a:lnTo>
                  <a:lnTo>
                    <a:pt x="2265070" y="2396794"/>
                  </a:lnTo>
                  <a:lnTo>
                    <a:pt x="2253056" y="2394369"/>
                  </a:lnTo>
                  <a:lnTo>
                    <a:pt x="2241092" y="2391765"/>
                  </a:lnTo>
                  <a:lnTo>
                    <a:pt x="2235949" y="2390597"/>
                  </a:lnTo>
                  <a:lnTo>
                    <a:pt x="2233752" y="2391689"/>
                  </a:lnTo>
                  <a:lnTo>
                    <a:pt x="2224074" y="2417800"/>
                  </a:lnTo>
                  <a:lnTo>
                    <a:pt x="2216112" y="2439073"/>
                  </a:lnTo>
                  <a:lnTo>
                    <a:pt x="2208072" y="2460307"/>
                  </a:lnTo>
                  <a:lnTo>
                    <a:pt x="2198166" y="2486266"/>
                  </a:lnTo>
                  <a:lnTo>
                    <a:pt x="2198903" y="2488628"/>
                  </a:lnTo>
                  <a:lnTo>
                    <a:pt x="2203602" y="2491168"/>
                  </a:lnTo>
                  <a:lnTo>
                    <a:pt x="2214308" y="2497099"/>
                  </a:lnTo>
                  <a:lnTo>
                    <a:pt x="2251456" y="2518448"/>
                  </a:lnTo>
                  <a:lnTo>
                    <a:pt x="2253869" y="2521839"/>
                  </a:lnTo>
                  <a:lnTo>
                    <a:pt x="2253119" y="2528798"/>
                  </a:lnTo>
                  <a:lnTo>
                    <a:pt x="2252497" y="2537904"/>
                  </a:lnTo>
                  <a:lnTo>
                    <a:pt x="2252548" y="2547061"/>
                  </a:lnTo>
                  <a:lnTo>
                    <a:pt x="2253234" y="2556218"/>
                  </a:lnTo>
                  <a:lnTo>
                    <a:pt x="2254491" y="2565323"/>
                  </a:lnTo>
                  <a:lnTo>
                    <a:pt x="2255405" y="2570810"/>
                  </a:lnTo>
                  <a:lnTo>
                    <a:pt x="2253767" y="2573871"/>
                  </a:lnTo>
                  <a:lnTo>
                    <a:pt x="2249157" y="2576817"/>
                  </a:lnTo>
                  <a:lnTo>
                    <a:pt x="2238502" y="2583789"/>
                  </a:lnTo>
                  <a:lnTo>
                    <a:pt x="2217331" y="2597988"/>
                  </a:lnTo>
                  <a:lnTo>
                    <a:pt x="2206675" y="2604973"/>
                  </a:lnTo>
                  <a:lnTo>
                    <a:pt x="2202624" y="2607576"/>
                  </a:lnTo>
                  <a:lnTo>
                    <a:pt x="2202307" y="2609659"/>
                  </a:lnTo>
                  <a:lnTo>
                    <a:pt x="2213838" y="2634716"/>
                  </a:lnTo>
                  <a:lnTo>
                    <a:pt x="2223351" y="2655582"/>
                  </a:lnTo>
                  <a:lnTo>
                    <a:pt x="2232761" y="2676487"/>
                  </a:lnTo>
                  <a:lnTo>
                    <a:pt x="2244318" y="2702598"/>
                  </a:lnTo>
                  <a:lnTo>
                    <a:pt x="2246668" y="2702560"/>
                  </a:lnTo>
                  <a:lnTo>
                    <a:pt x="2263317" y="2697886"/>
                  </a:lnTo>
                  <a:lnTo>
                    <a:pt x="2302002" y="2687713"/>
                  </a:lnTo>
                  <a:lnTo>
                    <a:pt x="2304427" y="2687332"/>
                  </a:lnTo>
                  <a:lnTo>
                    <a:pt x="2306917" y="2686837"/>
                  </a:lnTo>
                  <a:lnTo>
                    <a:pt x="2308123" y="2688247"/>
                  </a:lnTo>
                  <a:lnTo>
                    <a:pt x="2309101" y="2689466"/>
                  </a:lnTo>
                  <a:lnTo>
                    <a:pt x="2310130" y="2690622"/>
                  </a:lnTo>
                  <a:lnTo>
                    <a:pt x="2338374" y="2716707"/>
                  </a:lnTo>
                  <a:lnTo>
                    <a:pt x="2344001" y="2720759"/>
                  </a:lnTo>
                  <a:lnTo>
                    <a:pt x="2344991" y="2724886"/>
                  </a:lnTo>
                  <a:lnTo>
                    <a:pt x="2343747" y="2730855"/>
                  </a:lnTo>
                  <a:lnTo>
                    <a:pt x="2341321" y="2742857"/>
                  </a:lnTo>
                  <a:lnTo>
                    <a:pt x="2338946" y="2754871"/>
                  </a:lnTo>
                  <a:lnTo>
                    <a:pt x="2336381" y="2767507"/>
                  </a:lnTo>
                  <a:lnTo>
                    <a:pt x="2333929" y="2778836"/>
                  </a:lnTo>
                  <a:lnTo>
                    <a:pt x="2332761" y="2783941"/>
                  </a:lnTo>
                  <a:lnTo>
                    <a:pt x="2333815" y="2786202"/>
                  </a:lnTo>
                  <a:lnTo>
                    <a:pt x="2428417" y="2821800"/>
                  </a:lnTo>
                  <a:lnTo>
                    <a:pt x="2430780" y="2821127"/>
                  </a:lnTo>
                  <a:lnTo>
                    <a:pt x="2433332" y="2816415"/>
                  </a:lnTo>
                  <a:lnTo>
                    <a:pt x="2439263" y="2805709"/>
                  </a:lnTo>
                  <a:lnTo>
                    <a:pt x="2445347" y="2795079"/>
                  </a:lnTo>
                  <a:lnTo>
                    <a:pt x="2451493" y="2784475"/>
                  </a:lnTo>
                  <a:lnTo>
                    <a:pt x="2457602" y="2773857"/>
                  </a:lnTo>
                  <a:lnTo>
                    <a:pt x="2460574" y="2768650"/>
                  </a:lnTo>
                  <a:lnTo>
                    <a:pt x="2463863" y="2765895"/>
                  </a:lnTo>
                  <a:lnTo>
                    <a:pt x="2470874" y="2766631"/>
                  </a:lnTo>
                  <a:lnTo>
                    <a:pt x="2479764" y="2767342"/>
                  </a:lnTo>
                  <a:lnTo>
                    <a:pt x="2513584" y="2764294"/>
                  </a:lnTo>
                  <a:lnTo>
                    <a:pt x="2516644" y="2767266"/>
                  </a:lnTo>
                  <a:lnTo>
                    <a:pt x="2519959" y="2772321"/>
                  </a:lnTo>
                  <a:lnTo>
                    <a:pt x="2526728" y="2782532"/>
                  </a:lnTo>
                  <a:lnTo>
                    <a:pt x="2540419" y="2802902"/>
                  </a:lnTo>
                  <a:lnTo>
                    <a:pt x="2547137" y="2813164"/>
                  </a:lnTo>
                  <a:lnTo>
                    <a:pt x="2549690" y="2817139"/>
                  </a:lnTo>
                  <a:lnTo>
                    <a:pt x="2551684" y="2817711"/>
                  </a:lnTo>
                  <a:lnTo>
                    <a:pt x="2618613" y="2787205"/>
                  </a:lnTo>
                  <a:lnTo>
                    <a:pt x="2644635" y="2775686"/>
                  </a:lnTo>
                  <a:lnTo>
                    <a:pt x="2644787" y="2773375"/>
                  </a:lnTo>
                  <a:lnTo>
                    <a:pt x="2642235" y="2764294"/>
                  </a:lnTo>
                  <a:lnTo>
                    <a:pt x="2640126" y="2756662"/>
                  </a:lnTo>
                  <a:lnTo>
                    <a:pt x="2633738" y="2732506"/>
                  </a:lnTo>
                  <a:lnTo>
                    <a:pt x="2630411" y="2720454"/>
                  </a:lnTo>
                  <a:lnTo>
                    <a:pt x="2628925" y="2715285"/>
                  </a:lnTo>
                  <a:lnTo>
                    <a:pt x="2629484" y="2711831"/>
                  </a:lnTo>
                  <a:lnTo>
                    <a:pt x="2655125" y="2686837"/>
                  </a:lnTo>
                  <a:lnTo>
                    <a:pt x="2659672" y="2680957"/>
                  </a:lnTo>
                  <a:lnTo>
                    <a:pt x="2663444" y="2675699"/>
                  </a:lnTo>
                  <a:lnTo>
                    <a:pt x="2667368" y="2675026"/>
                  </a:lnTo>
                  <a:lnTo>
                    <a:pt x="2708986" y="2683370"/>
                  </a:lnTo>
                  <a:lnTo>
                    <a:pt x="2720949" y="2685961"/>
                  </a:lnTo>
                  <a:lnTo>
                    <a:pt x="2726055" y="2687116"/>
                  </a:lnTo>
                  <a:lnTo>
                    <a:pt x="2728315" y="2686113"/>
                  </a:lnTo>
                  <a:lnTo>
                    <a:pt x="2732430" y="2675026"/>
                  </a:lnTo>
                  <a:lnTo>
                    <a:pt x="2734780" y="2668689"/>
                  </a:lnTo>
                  <a:lnTo>
                    <a:pt x="2738018" y="2659964"/>
                  </a:lnTo>
                  <a:lnTo>
                    <a:pt x="2745981" y="2638704"/>
                  </a:lnTo>
                  <a:lnTo>
                    <a:pt x="2754020" y="2617457"/>
                  </a:lnTo>
                  <a:lnTo>
                    <a:pt x="2763913" y="25915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92315" y="5868099"/>
              <a:ext cx="2806852" cy="2932665"/>
            </a:xfrm>
            <a:prstGeom prst="rect">
              <a:avLst/>
            </a:prstGeom>
          </p:spPr>
        </p:pic>
      </p:grp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CA31A2D-A2E3-05D7-5C75-3BCD2F03BF80}"/>
              </a:ext>
            </a:extLst>
          </p:cNvPr>
          <p:cNvSpPr txBox="1"/>
          <p:nvPr/>
        </p:nvSpPr>
        <p:spPr>
          <a:xfrm>
            <a:off x="2442677" y="3322632"/>
            <a:ext cx="83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885AF385-E1A7-2FDC-45CE-01FCFB040DF5}"/>
              </a:ext>
            </a:extLst>
          </p:cNvPr>
          <p:cNvSpPr txBox="1"/>
          <p:nvPr/>
        </p:nvSpPr>
        <p:spPr>
          <a:xfrm>
            <a:off x="16553439" y="3327442"/>
            <a:ext cx="83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47497" y="226930"/>
            <a:ext cx="68091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90" dirty="0"/>
              <a:t>B</a:t>
            </a:r>
            <a:r>
              <a:rPr spc="-300" dirty="0"/>
              <a:t>l</a:t>
            </a:r>
            <a:r>
              <a:rPr spc="-15" dirty="0"/>
              <a:t>e</a:t>
            </a:r>
            <a:r>
              <a:rPr spc="114" dirty="0"/>
              <a:t>t</a:t>
            </a:r>
            <a:r>
              <a:rPr spc="-105" dirty="0"/>
              <a:t>c</a:t>
            </a:r>
            <a:r>
              <a:rPr spc="-225" dirty="0"/>
              <a:t>h</a:t>
            </a:r>
            <a:r>
              <a:rPr spc="-300" dirty="0"/>
              <a:t>l</a:t>
            </a:r>
            <a:r>
              <a:rPr spc="-75" dirty="0"/>
              <a:t>e</a:t>
            </a:r>
            <a:r>
              <a:rPr spc="-114" dirty="0"/>
              <a:t>y</a:t>
            </a:r>
            <a:r>
              <a:rPr spc="-665" dirty="0"/>
              <a:t> </a:t>
            </a:r>
            <a:r>
              <a:rPr spc="-700" dirty="0"/>
              <a:t>P</a:t>
            </a:r>
            <a:r>
              <a:rPr spc="-80" dirty="0"/>
              <a:t>a</a:t>
            </a:r>
            <a:r>
              <a:rPr spc="-215" dirty="0"/>
              <a:t>r</a:t>
            </a:r>
            <a:r>
              <a:rPr spc="-155" dirty="0"/>
              <a:t>k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89221" y="1985235"/>
            <a:ext cx="12338685" cy="8036559"/>
            <a:chOff x="589221" y="1985235"/>
            <a:chExt cx="12338685" cy="803655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930" y="2058532"/>
              <a:ext cx="12129264" cy="7764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221" y="1985235"/>
              <a:ext cx="12338681" cy="803643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3673007" y="1985235"/>
            <a:ext cx="5654675" cy="8036559"/>
            <a:chOff x="13673007" y="1985235"/>
            <a:chExt cx="5654675" cy="8036559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77716" y="2058532"/>
              <a:ext cx="5444734" cy="77641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73007" y="1985235"/>
              <a:ext cx="5654152" cy="8036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4136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9315182" y="1276474"/>
            <a:ext cx="302260" cy="302260"/>
          </a:xfrm>
          <a:custGeom>
            <a:avLst/>
            <a:gdLst/>
            <a:ahLst/>
            <a:cxnLst/>
            <a:rect l="l" t="t" r="r" b="b"/>
            <a:pathLst>
              <a:path w="302259" h="302259">
                <a:moveTo>
                  <a:pt x="151105" y="0"/>
                </a:moveTo>
                <a:lnTo>
                  <a:pt x="103364" y="7708"/>
                </a:lnTo>
                <a:lnTo>
                  <a:pt x="61887" y="29169"/>
                </a:lnTo>
                <a:lnTo>
                  <a:pt x="29169" y="61887"/>
                </a:lnTo>
                <a:lnTo>
                  <a:pt x="7708" y="103364"/>
                </a:lnTo>
                <a:lnTo>
                  <a:pt x="0" y="151105"/>
                </a:lnTo>
                <a:lnTo>
                  <a:pt x="7708" y="198847"/>
                </a:lnTo>
                <a:lnTo>
                  <a:pt x="29169" y="240327"/>
                </a:lnTo>
                <a:lnTo>
                  <a:pt x="61887" y="273047"/>
                </a:lnTo>
                <a:lnTo>
                  <a:pt x="103364" y="294511"/>
                </a:lnTo>
                <a:lnTo>
                  <a:pt x="151105" y="302221"/>
                </a:lnTo>
                <a:lnTo>
                  <a:pt x="198847" y="294511"/>
                </a:lnTo>
                <a:lnTo>
                  <a:pt x="240327" y="273047"/>
                </a:lnTo>
                <a:lnTo>
                  <a:pt x="248932" y="264442"/>
                </a:lnTo>
                <a:lnTo>
                  <a:pt x="151105" y="264442"/>
                </a:lnTo>
                <a:lnTo>
                  <a:pt x="107008" y="255529"/>
                </a:lnTo>
                <a:lnTo>
                  <a:pt x="70984" y="231231"/>
                </a:lnTo>
                <a:lnTo>
                  <a:pt x="46689" y="195203"/>
                </a:lnTo>
                <a:lnTo>
                  <a:pt x="37778" y="151105"/>
                </a:lnTo>
                <a:lnTo>
                  <a:pt x="46689" y="107006"/>
                </a:lnTo>
                <a:lnTo>
                  <a:pt x="70984" y="70979"/>
                </a:lnTo>
                <a:lnTo>
                  <a:pt x="107008" y="46680"/>
                </a:lnTo>
                <a:lnTo>
                  <a:pt x="151105" y="37768"/>
                </a:lnTo>
                <a:lnTo>
                  <a:pt x="248926" y="37768"/>
                </a:lnTo>
                <a:lnTo>
                  <a:pt x="240327" y="29169"/>
                </a:lnTo>
                <a:lnTo>
                  <a:pt x="198847" y="7708"/>
                </a:lnTo>
                <a:lnTo>
                  <a:pt x="151105" y="0"/>
                </a:lnTo>
                <a:close/>
              </a:path>
              <a:path w="302259" h="302259">
                <a:moveTo>
                  <a:pt x="248926" y="37768"/>
                </a:moveTo>
                <a:lnTo>
                  <a:pt x="151105" y="37768"/>
                </a:lnTo>
                <a:lnTo>
                  <a:pt x="195203" y="46680"/>
                </a:lnTo>
                <a:lnTo>
                  <a:pt x="231231" y="70979"/>
                </a:lnTo>
                <a:lnTo>
                  <a:pt x="255529" y="107006"/>
                </a:lnTo>
                <a:lnTo>
                  <a:pt x="264442" y="151105"/>
                </a:lnTo>
                <a:lnTo>
                  <a:pt x="255529" y="195203"/>
                </a:lnTo>
                <a:lnTo>
                  <a:pt x="231231" y="231231"/>
                </a:lnTo>
                <a:lnTo>
                  <a:pt x="195203" y="255529"/>
                </a:lnTo>
                <a:lnTo>
                  <a:pt x="151105" y="264442"/>
                </a:lnTo>
                <a:lnTo>
                  <a:pt x="248932" y="264442"/>
                </a:lnTo>
                <a:lnTo>
                  <a:pt x="273047" y="240327"/>
                </a:lnTo>
                <a:lnTo>
                  <a:pt x="294511" y="198847"/>
                </a:lnTo>
                <a:lnTo>
                  <a:pt x="302221" y="151105"/>
                </a:lnTo>
                <a:lnTo>
                  <a:pt x="294511" y="103364"/>
                </a:lnTo>
                <a:lnTo>
                  <a:pt x="273047" y="61887"/>
                </a:lnTo>
                <a:lnTo>
                  <a:pt x="248926" y="37768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Titolo 51">
            <a:extLst>
              <a:ext uri="{FF2B5EF4-FFF2-40B4-BE49-F238E27FC236}">
                <a16:creationId xmlns:a16="http://schemas.microsoft.com/office/drawing/2014/main" id="{1D91991D-DFED-7A78-BBBC-55FAC2C46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297" y="635441"/>
            <a:ext cx="4582771" cy="1282065"/>
          </a:xfrm>
        </p:spPr>
        <p:txBody>
          <a:bodyPr/>
          <a:lstStyle/>
          <a:p>
            <a:r>
              <a:rPr lang="it-IT" dirty="0"/>
              <a:t>Link utili</a:t>
            </a:r>
          </a:p>
        </p:txBody>
      </p:sp>
      <p:pic>
        <p:nvPicPr>
          <p:cNvPr id="1030" name="Picture 6" descr="Line Art Tattoos New This item is unavailable | Etsy - New Tatoo Star">
            <a:extLst>
              <a:ext uri="{FF2B5EF4-FFF2-40B4-BE49-F238E27FC236}">
                <a16:creationId xmlns:a16="http://schemas.microsoft.com/office/drawing/2014/main" id="{14E56005-0004-2176-D4AB-7F0A6B8FB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2" t="17720" r="20526" b="19123"/>
          <a:stretch/>
        </p:blipFill>
        <p:spPr bwMode="auto">
          <a:xfrm>
            <a:off x="14050010" y="6797675"/>
            <a:ext cx="373888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07A1065-D9B9-8C82-56B8-4F5C968E76F7}"/>
              </a:ext>
            </a:extLst>
          </p:cNvPr>
          <p:cNvSpPr txBox="1"/>
          <p:nvPr/>
        </p:nvSpPr>
        <p:spPr>
          <a:xfrm>
            <a:off x="1898650" y="2454275"/>
            <a:ext cx="16840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Kryptos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(libreria di codici e cifrari),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https://kryptos.altervista.org/</a:t>
            </a:r>
            <a:r>
              <a:rPr lang="en-US" sz="4400" dirty="0">
                <a:solidFill>
                  <a:srgbClr val="444444"/>
                </a:solidFill>
                <a:latin typeface="rawline"/>
              </a:rPr>
              <a:t> </a:t>
            </a:r>
          </a:p>
          <a:p>
            <a:pPr marL="571500" indent="-571500">
              <a:buFontTx/>
              <a:buChar char="-"/>
            </a:pPr>
            <a:endParaRPr lang="en-US" sz="4400" dirty="0">
              <a:solidFill>
                <a:srgbClr val="444444"/>
              </a:solidFill>
              <a:latin typeface="rawline"/>
            </a:endParaRPr>
          </a:p>
          <a:p>
            <a:pPr marL="571500" indent="-571500">
              <a:buFontTx/>
              <a:buChar char="-"/>
            </a:pPr>
            <a:r>
              <a:rPr lang="en-US" sz="4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awline"/>
              </a:rPr>
              <a:t>Cifrario</a:t>
            </a:r>
            <a:r>
              <a:rPr lang="en-US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rawline"/>
              </a:rPr>
              <a:t> di Beale </a:t>
            </a:r>
            <a:r>
              <a:rPr lang="en-US" sz="4100" dirty="0">
                <a:solidFill>
                  <a:srgbClr val="444444"/>
                </a:solidFill>
                <a:latin typeface="rawline"/>
                <a:hlinkClick r:id="rId4"/>
              </a:rPr>
              <a:t>https://www.youtube.com/watch?v=aZRUhS4JHp4</a:t>
            </a:r>
            <a:r>
              <a:rPr lang="en-US" sz="4100" dirty="0">
                <a:solidFill>
                  <a:srgbClr val="444444"/>
                </a:solidFill>
                <a:latin typeface="rawline"/>
              </a:rPr>
              <a:t> </a:t>
            </a:r>
          </a:p>
          <a:p>
            <a:pPr marL="571500" indent="-571500">
              <a:buFontTx/>
              <a:buChar char="-"/>
            </a:pPr>
            <a:endParaRPr lang="en-US" sz="4100" dirty="0">
              <a:solidFill>
                <a:srgbClr val="444444"/>
              </a:solidFill>
              <a:latin typeface="rawline"/>
            </a:endParaRPr>
          </a:p>
          <a:p>
            <a:pPr marL="571500" indent="-571500">
              <a:buFontTx/>
              <a:buChar char="-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rawline"/>
              </a:rPr>
              <a:t>The 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awline"/>
              </a:rPr>
              <a:t>imitation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rawline"/>
              </a:rPr>
              <a:t> game: Alan Turing 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awline"/>
              </a:rPr>
              <a:t>cracked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rawline"/>
              </a:rPr>
              <a:t> the Enigma code -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rawline"/>
                <a:hlinkClick r:id="rId5"/>
              </a:rPr>
              <a:t>https://youtu.be/mwFWMM9APLs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rawlin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792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50FAB6A7-8F04-7EAF-BF24-97B2E7A16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0" y="460678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E2B2DB3-79CB-0A63-38FE-BB7CB1D81575}"/>
              </a:ext>
            </a:extLst>
          </p:cNvPr>
          <p:cNvSpPr txBox="1"/>
          <p:nvPr/>
        </p:nvSpPr>
        <p:spPr>
          <a:xfrm>
            <a:off x="6165850" y="4240938"/>
            <a:ext cx="12344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È</a:t>
            </a:r>
            <a:r>
              <a:rPr lang="it-IT" sz="5000" dirty="0"/>
              <a:t> </a:t>
            </a:r>
            <a:r>
              <a:rPr lang="it-IT" sz="5000" dirty="0">
                <a:solidFill>
                  <a:srgbClr val="FF2F92"/>
                </a:solidFill>
              </a:rPr>
              <a:t>SEMPRE</a:t>
            </a:r>
            <a:r>
              <a:rPr lang="it-IT" sz="5000" dirty="0"/>
              <a:t> </a:t>
            </a:r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possibile decifrare il messaggio!</a:t>
            </a:r>
          </a:p>
          <a:p>
            <a:endParaRPr lang="it-IT" sz="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(Ma non è detto che E sappia farlo in un tempo ragionevole)</a:t>
            </a:r>
          </a:p>
        </p:txBody>
      </p:sp>
    </p:spTree>
    <p:extLst>
      <p:ext uri="{BB962C8B-B14F-4D97-AF65-F5344CB8AC3E}">
        <p14:creationId xmlns:p14="http://schemas.microsoft.com/office/powerpoint/2010/main" val="1140929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8" cy="1130855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81105" y="1337528"/>
              <a:ext cx="3589147" cy="759752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707675" y="7388179"/>
            <a:ext cx="8232775" cy="2880995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2286000" marR="29209" indent="-2273935">
              <a:lnSpc>
                <a:spcPts val="10610"/>
              </a:lnSpc>
              <a:spcBef>
                <a:spcPts val="1460"/>
              </a:spcBef>
            </a:pPr>
            <a:r>
              <a:rPr sz="9900" b="1" spc="-70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9900" b="1" spc="-3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900" b="1" spc="-13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900" b="1" spc="-500" dirty="0">
                <a:solidFill>
                  <a:srgbClr val="FFFFFF"/>
                </a:solidFill>
                <a:latin typeface="Arial"/>
                <a:cs typeface="Arial"/>
              </a:rPr>
              <a:t>nasci</a:t>
            </a:r>
            <a:r>
              <a:rPr sz="9900" b="1" spc="-47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900" b="1" spc="-9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900" b="1" spc="-13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900" b="1" spc="-470" dirty="0">
                <a:solidFill>
                  <a:srgbClr val="FFFFFF"/>
                </a:solidFill>
                <a:latin typeface="Arial"/>
                <a:cs typeface="Arial"/>
              </a:rPr>
              <a:t>della  </a:t>
            </a:r>
            <a:r>
              <a:rPr sz="9900" b="1" spc="-440" dirty="0">
                <a:solidFill>
                  <a:srgbClr val="FFFFFF"/>
                </a:solidFill>
                <a:latin typeface="Arial"/>
                <a:cs typeface="Arial"/>
              </a:rPr>
              <a:t>cri</a:t>
            </a:r>
            <a:r>
              <a:rPr sz="9900" b="1" spc="-40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900" b="1" spc="-1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900" b="1" spc="-580" dirty="0">
                <a:solidFill>
                  <a:srgbClr val="FFFFFF"/>
                </a:solidFill>
                <a:latin typeface="Arial"/>
                <a:cs typeface="Arial"/>
              </a:rPr>
              <a:t>og</a:t>
            </a:r>
            <a:r>
              <a:rPr sz="9900" b="1" spc="-67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900" b="1" spc="-3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900" b="1" spc="-385" dirty="0">
                <a:solidFill>
                  <a:srgbClr val="FFFFFF"/>
                </a:solidFill>
                <a:latin typeface="Arial"/>
                <a:cs typeface="Arial"/>
              </a:rPr>
              <a:t>fia</a:t>
            </a:r>
            <a:endParaRPr sz="9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08271" y="10455275"/>
            <a:ext cx="5032179" cy="39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it-IT" sz="24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«Buonasera e benvenuti a Superquark»</a:t>
            </a:r>
            <a:endParaRPr sz="24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16813" y="708852"/>
            <a:ext cx="12291414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dirty="0"/>
              <a:t>La crittografia ’’classica’’</a:t>
            </a:r>
            <a:endParaRPr spc="-14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744992C-6EC6-D536-F291-9D3C1D219BF6}"/>
              </a:ext>
            </a:extLst>
          </p:cNvPr>
          <p:cNvSpPr txBox="1"/>
          <p:nvPr/>
        </p:nvSpPr>
        <p:spPr>
          <a:xfrm>
            <a:off x="1822450" y="3444875"/>
            <a:ext cx="16154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L’utilizzo più antico della crittografia è stato rinvenuto in alcuni geroglifici, risalenti a più di 4500 anni fa, e su alcune tavolette mesopotamiche.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2E5062-B23C-5DFB-D073-68A90CA850DE}"/>
              </a:ext>
            </a:extLst>
          </p:cNvPr>
          <p:cNvSpPr txBox="1"/>
          <p:nvPr/>
        </p:nvSpPr>
        <p:spPr>
          <a:xfrm>
            <a:off x="1822450" y="6140093"/>
            <a:ext cx="10820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 secolo a.C.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it-IT" sz="5000" dirty="0">
                <a:solidFill>
                  <a:srgbClr val="FF2F92"/>
                </a:solidFill>
                <a:sym typeface="Wingdings" panose="05000000000000000000" pitchFamily="2" charset="2"/>
              </a:rPr>
              <a:t>CIFRARI MONOALFABETICI </a:t>
            </a:r>
            <a:endParaRPr lang="it-IT" sz="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C8899D8-D6CE-8FA6-E2D0-FB3DEB1FEF80}"/>
              </a:ext>
            </a:extLst>
          </p:cNvPr>
          <p:cNvCxnSpPr>
            <a:cxnSpLocks/>
          </p:cNvCxnSpPr>
          <p:nvPr/>
        </p:nvCxnSpPr>
        <p:spPr>
          <a:xfrm>
            <a:off x="11499850" y="7042150"/>
            <a:ext cx="990600" cy="517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0705170-9426-B1B5-5397-9BF2CAEB778B}"/>
              </a:ext>
            </a:extLst>
          </p:cNvPr>
          <p:cNvSpPr txBox="1"/>
          <p:nvPr/>
        </p:nvSpPr>
        <p:spPr>
          <a:xfrm>
            <a:off x="12642850" y="7727950"/>
            <a:ext cx="4876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Utilizzano un alfabeto per il testo in chiaro, e lo stesso alfabeto ‘’mischiato’’ (permutato) per il testo cifrato.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C556DA3B-90DB-5F44-1AC5-3549565D8D4E}"/>
              </a:ext>
            </a:extLst>
          </p:cNvPr>
          <p:cNvCxnSpPr>
            <a:cxnSpLocks/>
          </p:cNvCxnSpPr>
          <p:nvPr/>
        </p:nvCxnSpPr>
        <p:spPr>
          <a:xfrm>
            <a:off x="6699250" y="7015837"/>
            <a:ext cx="0" cy="7121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8992A3B-68BB-6E40-E35D-D1F4D482C9F9}"/>
              </a:ext>
            </a:extLst>
          </p:cNvPr>
          <p:cNvSpPr txBox="1"/>
          <p:nvPr/>
        </p:nvSpPr>
        <p:spPr>
          <a:xfrm>
            <a:off x="1822450" y="7929125"/>
            <a:ext cx="876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Algoritmo (o serie di passaggi) utilizzato per rendere semanticamente non leggibile un messaggio, oppure per ripristinare un messaggio precedentemente cifrato.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E5E5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3535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1039</TotalTime>
  <Words>4590</Words>
  <Application>Microsoft Office PowerPoint</Application>
  <PresentationFormat>Personalizzato</PresentationFormat>
  <Paragraphs>314</Paragraphs>
  <Slides>61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61</vt:i4>
      </vt:variant>
    </vt:vector>
  </HeadingPairs>
  <TitlesOfParts>
    <vt:vector size="77" baseType="lpstr">
      <vt:lpstr>Microsoft YaHei</vt:lpstr>
      <vt:lpstr>MS UI Gothic</vt:lpstr>
      <vt:lpstr>Arial</vt:lpstr>
      <vt:lpstr>Arial MT</vt:lpstr>
      <vt:lpstr>Calibri</vt:lpstr>
      <vt:lpstr>Cambria</vt:lpstr>
      <vt:lpstr>Lucida Sans Unicode</vt:lpstr>
      <vt:lpstr>Microsoft Sans Serif</vt:lpstr>
      <vt:lpstr>rawline</vt:lpstr>
      <vt:lpstr>Tahoma</vt:lpstr>
      <vt:lpstr>Times New Roman</vt:lpstr>
      <vt:lpstr>Trebuchet MS</vt:lpstr>
      <vt:lpstr>Wingdings</vt:lpstr>
      <vt:lpstr>Office Theme</vt:lpstr>
      <vt:lpstr>Office Theme</vt:lpstr>
      <vt:lpstr>Office Theme</vt:lpstr>
      <vt:lpstr>Sicurezza informatica</vt:lpstr>
      <vt:lpstr>Crittografia</vt:lpstr>
      <vt:lpstr>Crittografia</vt:lpstr>
      <vt:lpstr>Crittografia</vt:lpstr>
      <vt:lpstr>Crittografia</vt:lpstr>
      <vt:lpstr>Decrittografia</vt:lpstr>
      <vt:lpstr>Presentazione standard di PowerPoint</vt:lpstr>
      <vt:lpstr>Presentazione standard di PowerPoint</vt:lpstr>
      <vt:lpstr>La crittografia ’’classica’’</vt:lpstr>
      <vt:lpstr>Presentazione standard di PowerPoint</vt:lpstr>
      <vt:lpstr>La crittografia ’’classica’’</vt:lpstr>
      <vt:lpstr>La crittografia ’’classica’’</vt:lpstr>
      <vt:lpstr>Steganografia</vt:lpstr>
      <vt:lpstr>Steganografia</vt:lpstr>
      <vt:lpstr>Steganografia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Crittoanalisi</vt:lpstr>
      <vt:lpstr>Presentazione standard di PowerPoint</vt:lpstr>
      <vt:lpstr>Cifrario polialfabetico</vt:lpstr>
      <vt:lpstr>Cifrario polialfabetico</vt:lpstr>
      <vt:lpstr>Cifrario di Vigenère</vt:lpstr>
      <vt:lpstr>Cifrario di Vigenère</vt:lpstr>
      <vt:lpstr>Cifrario di Vigenère</vt:lpstr>
      <vt:lpstr>Cifrario di Vigenère</vt:lpstr>
      <vt:lpstr>Cifrario di Vigenère</vt:lpstr>
      <vt:lpstr>Crittoanalisi</vt:lpstr>
      <vt:lpstr>Test di Kasiski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Ottocento: la crittografia militare</vt:lpstr>
      <vt:lpstr>Presentazione standard di PowerPoint</vt:lpstr>
      <vt:lpstr>Seconda Guerra Mondiale</vt:lpstr>
      <vt:lpstr>La macchina Enigma</vt:lpstr>
      <vt:lpstr>Le chiavi crittografiche di Enigma</vt:lpstr>
      <vt:lpstr>Bletchley Park</vt:lpstr>
      <vt:lpstr>Link utili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Sicurezza informatica</dc:title>
  <dc:creator>edalsanto</dc:creator>
  <cp:lastModifiedBy>Elena Dal Santo</cp:lastModifiedBy>
  <cp:revision>93</cp:revision>
  <dcterms:created xsi:type="dcterms:W3CDTF">2022-11-01T13:37:20Z</dcterms:created>
  <dcterms:modified xsi:type="dcterms:W3CDTF">2024-01-10T10:04:57Z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2022-11-01T00:00:00Z</vt:filetime>
  </property>
</Properties>
</file>